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579" r:id="rId3"/>
    <p:sldId id="555" r:id="rId4"/>
    <p:sldId id="440" r:id="rId5"/>
    <p:sldId id="582" r:id="rId6"/>
    <p:sldId id="583" r:id="rId7"/>
    <p:sldId id="586" r:id="rId8"/>
    <p:sldId id="577" r:id="rId9"/>
    <p:sldId id="578" r:id="rId10"/>
    <p:sldId id="581" r:id="rId11"/>
    <p:sldId id="587" r:id="rId12"/>
    <p:sldId id="580" r:id="rId13"/>
    <p:sldId id="588" r:id="rId14"/>
    <p:sldId id="589" r:id="rId15"/>
    <p:sldId id="590" r:id="rId16"/>
    <p:sldId id="554" r:id="rId17"/>
    <p:sldId id="585" r:id="rId18"/>
    <p:sldId id="260" r:id="rId19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51"/>
    <a:srgbClr val="CCFF99"/>
    <a:srgbClr val="8CC63F"/>
    <a:srgbClr val="656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042887-DDEC-44E1-B035-C38FC8BCBFA7}" v="3" dt="2022-07-31T11:51:55.9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690" autoAdjust="0"/>
    <p:restoredTop sz="90929"/>
  </p:normalViewPr>
  <p:slideViewPr>
    <p:cSldViewPr>
      <p:cViewPr varScale="1">
        <p:scale>
          <a:sx n="66" d="100"/>
          <a:sy n="66" d="100"/>
        </p:scale>
        <p:origin x="1620" y="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40" d="100"/>
          <a:sy n="140" d="100"/>
        </p:scale>
        <p:origin x="-3696" y="-104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y Peck" userId="e58ac7bcec7f2326" providerId="LiveId" clId="{7E042887-DDEC-44E1-B035-C38FC8BCBFA7}"/>
    <pc:docChg chg="modSld">
      <pc:chgData name="Ray Peck" userId="e58ac7bcec7f2326" providerId="LiveId" clId="{7E042887-DDEC-44E1-B035-C38FC8BCBFA7}" dt="2022-07-31T11:51:55.961" v="1" actId="1076"/>
      <pc:docMkLst>
        <pc:docMk/>
      </pc:docMkLst>
      <pc:sldChg chg="modSp">
        <pc:chgData name="Ray Peck" userId="e58ac7bcec7f2326" providerId="LiveId" clId="{7E042887-DDEC-44E1-B035-C38FC8BCBFA7}" dt="2022-07-31T11:34:12.268" v="0" actId="14100"/>
        <pc:sldMkLst>
          <pc:docMk/>
          <pc:sldMk cId="1388022110" sldId="583"/>
        </pc:sldMkLst>
        <pc:spChg chg="mod">
          <ac:chgData name="Ray Peck" userId="e58ac7bcec7f2326" providerId="LiveId" clId="{7E042887-DDEC-44E1-B035-C38FC8BCBFA7}" dt="2022-07-31T11:34:12.268" v="0" actId="14100"/>
          <ac:spMkLst>
            <pc:docMk/>
            <pc:sldMk cId="1388022110" sldId="583"/>
            <ac:spMk id="3" creationId="{895F6173-06F4-CE2A-AE70-01864447B527}"/>
          </ac:spMkLst>
        </pc:spChg>
      </pc:sldChg>
      <pc:sldChg chg="modSp">
        <pc:chgData name="Ray Peck" userId="e58ac7bcec7f2326" providerId="LiveId" clId="{7E042887-DDEC-44E1-B035-C38FC8BCBFA7}" dt="2022-07-31T11:51:55.961" v="1" actId="1076"/>
        <pc:sldMkLst>
          <pc:docMk/>
          <pc:sldMk cId="3840035758" sldId="586"/>
        </pc:sldMkLst>
        <pc:spChg chg="mod">
          <ac:chgData name="Ray Peck" userId="e58ac7bcec7f2326" providerId="LiveId" clId="{7E042887-DDEC-44E1-B035-C38FC8BCBFA7}" dt="2022-07-31T11:51:55.961" v="1" actId="1076"/>
          <ac:spMkLst>
            <pc:docMk/>
            <pc:sldMk cId="3840035758" sldId="586"/>
            <ac:spMk id="2" creationId="{C519B3C9-3E86-3870-88BD-D979F1F3404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7C0C466-F3EF-4E80-9A45-9CF3F03C022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96" tIns="47398" rIns="94796" bIns="4739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BB03FEF8-B4F2-4295-A0F4-9B81A39E555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4987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96" tIns="47398" rIns="94796" bIns="4739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4C6D53F3-C6F5-46DC-8AB9-1CF01BE3DFA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96" tIns="47398" rIns="94796" bIns="4739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D3BE7859-79F6-4EF0-BA2E-DCE90B56C77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96" tIns="47398" rIns="94796" bIns="4739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5F5C916-E8DF-477D-9088-ECF2AE9503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4755698-E773-4677-80EC-53F784E41E0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96" tIns="47398" rIns="94796" bIns="4739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36B1E5C-90F1-438C-B04B-F7AFE503D5F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96" tIns="47398" rIns="94796" bIns="4739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CE02FA68-1204-4CD3-9B79-A7A7EE1129D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83044C93-AD33-45EA-91E6-4E603A0CE95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96" tIns="47398" rIns="94796" bIns="473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2EA1AC6F-AA63-453F-A169-A3385BA6820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96" tIns="47398" rIns="94796" bIns="4739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73F215EC-993E-45B3-9840-5974053513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96" tIns="47398" rIns="94796" bIns="4739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D4EF08-C555-4A04-A892-73E674CAD2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FB4900F7-FCA0-46B2-9688-3CCD618023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50ABDA2-8434-4738-87CA-37B07E296D19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50E26B48-0AF9-4F62-A139-8C6BE7CDC5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335FAA8-CAA7-4F4A-ACD2-650D7B21F7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C944D8ED-9F20-4802-92CD-EBE37BCBCA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9EB0093D-775E-48B4-9CC8-A100C79CE3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AU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www</a:t>
            </a: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11FD68B6-53CA-4689-874F-36A0914584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4D85BDE-EA2F-486C-9999-0DA06659D6A2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76696D28-B399-49FB-AA8A-127E61DFB1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F545B0F-9537-4071-BC53-3A0505C525A4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89FF9B0C-BE15-49B0-B847-AD410063A5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7B3DE695-387B-4FDF-B29A-2AD6DB60B0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555AACC-9B16-4B02-B5B7-616A17B2926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12C6C-C18E-4E8B-8D02-27B7EAE837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004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F6EF48C-9824-409C-898F-EAC04FA17FE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2D2F4-88EC-4EAD-BF65-97DD261810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6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4100" y="609600"/>
            <a:ext cx="19431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5676900" cy="4953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575AB6F-7985-487D-BE46-899224E16F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9340D-99D7-4A63-89B5-654A84A7A4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7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69BB9-D47A-4A50-94BE-67CDAC66109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48488" y="6529388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E45A9-2F61-4FB2-AA6D-875043DF18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88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FFDEE51-8F07-4DD4-9F15-7B7C90CB585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40639-2289-42B7-B402-7507EADBA2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03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C5B87F-D819-4113-9B46-030012A2BF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B0425E34-CC01-45BE-BD73-60124E7DE0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99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2CEFF5-2A8F-4B2E-926C-3E1AA202DF3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76752-C2C3-49D6-96CB-4BDE85F7B0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2998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96B4C0C-9E47-490F-A3DB-A09E85446D3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3EBE9-2678-48EE-B20B-59D43F717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118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E807368C-0E96-4F90-B3F3-7A2565369B8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25F14-D25A-4CAF-B903-B941D9214C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1345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71D1049-ACC7-406D-9D05-A86B29958D6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B5B94-A3E5-4156-842B-13B19EDCA2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538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BA4D65-9BF0-4989-A1AC-3BBB8C30233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17AE7-13B4-432C-B405-AEF3F3E932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029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GET PP Follower">
            <a:extLst>
              <a:ext uri="{FF2B5EF4-FFF2-40B4-BE49-F238E27FC236}">
                <a16:creationId xmlns:a16="http://schemas.microsoft.com/office/drawing/2014/main" id="{472C524A-F258-4E45-A10F-4BB9A79AD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46050"/>
            <a:ext cx="2627312" cy="671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F4DA31F8-8431-4440-846A-A250F4DD66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15888"/>
            <a:ext cx="6629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8F1C0D64-252A-4F63-B2EC-EFE7317E09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7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37E1882-7A2F-4DE7-9B9E-813B5F5DABB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0388" y="6553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1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59C4926-D223-4654-B8C3-E8AFC73D26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2" name="Straight Connector 2">
            <a:extLst>
              <a:ext uri="{FF2B5EF4-FFF2-40B4-BE49-F238E27FC236}">
                <a16:creationId xmlns:a16="http://schemas.microsoft.com/office/drawing/2014/main" id="{B08168CF-7E3D-411B-97A5-AD878484973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981075"/>
            <a:ext cx="9144000" cy="0"/>
          </a:xfrm>
          <a:prstGeom prst="line">
            <a:avLst/>
          </a:prstGeom>
          <a:noFill/>
          <a:ln w="9525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9" r:id="rId2"/>
    <p:sldLayoutId id="2147483961" r:id="rId3"/>
    <p:sldLayoutId id="2147483970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  <a:ea typeface="ＭＳ Ｐゴシック" pitchFamily="1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  <a:ea typeface="ＭＳ Ｐゴシック" pitchFamily="1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  <a:ea typeface="ＭＳ Ｐゴシック" pitchFamily="1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  <a:ea typeface="ＭＳ Ｐゴシック" pitchFamily="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Arial" charset="0"/>
          <a:ea typeface="ＭＳ Ｐゴシック" pitchFamily="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Arial" charset="0"/>
          <a:ea typeface="ＭＳ Ｐゴシック" pitchFamily="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Arial" charset="0"/>
          <a:ea typeface="ＭＳ Ｐゴシック" pitchFamily="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Arial" charset="0"/>
          <a:ea typeface="ＭＳ Ｐゴシック" pitchFamily="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nationalcarbonbank.com.au/" TargetMode="External"/><Relationship Id="rId4" Type="http://schemas.openxmlformats.org/officeDocument/2006/relationships/hyperlink" Target="http://www.greenenergytrading.com.au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3" descr="GET PP Cover Page">
            <a:extLst>
              <a:ext uri="{FF2B5EF4-FFF2-40B4-BE49-F238E27FC236}">
                <a16:creationId xmlns:a16="http://schemas.microsoft.com/office/drawing/2014/main" id="{6F392021-06DE-4394-B646-76B63FC98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72" y="53975"/>
            <a:ext cx="9142413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>
            <a:extLst>
              <a:ext uri="{FF2B5EF4-FFF2-40B4-BE49-F238E27FC236}">
                <a16:creationId xmlns:a16="http://schemas.microsoft.com/office/drawing/2014/main" id="{B225AF90-0751-4808-8DDD-FDD8BF6CB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" y="404813"/>
            <a:ext cx="803009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2"/>
                </a:solidFill>
                <a:cs typeface="Arial" panose="020B0604020202020204" pitchFamily="34" charset="0"/>
              </a:rPr>
              <a:t>Carbon Credits – dodgy offsets or the real deal?</a:t>
            </a:r>
          </a:p>
        </p:txBody>
      </p:sp>
      <p:sp>
        <p:nvSpPr>
          <p:cNvPr id="6148" name="Text Box 6">
            <a:extLst>
              <a:ext uri="{FF2B5EF4-FFF2-40B4-BE49-F238E27FC236}">
                <a16:creationId xmlns:a16="http://schemas.microsoft.com/office/drawing/2014/main" id="{7855A83A-A700-4B79-AF38-ECB64C835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3368675"/>
            <a:ext cx="3657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chemeClr val="bg2"/>
                </a:solidFill>
                <a:cs typeface="Arial" panose="020B0604020202020204" pitchFamily="34" charset="0"/>
              </a:rPr>
              <a:t>Ric Brazzale, July 2022</a:t>
            </a:r>
          </a:p>
        </p:txBody>
      </p:sp>
      <p:sp>
        <p:nvSpPr>
          <p:cNvPr id="6149" name="TextBox 1">
            <a:extLst>
              <a:ext uri="{FF2B5EF4-FFF2-40B4-BE49-F238E27FC236}">
                <a16:creationId xmlns:a16="http://schemas.microsoft.com/office/drawing/2014/main" id="{13E3F9CA-E89B-4E30-BBFF-DB2082EBA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28" y="4442600"/>
            <a:ext cx="56880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en-US" dirty="0">
                <a:cs typeface="Arial" panose="020B0604020202020204" pitchFamily="34" charset="0"/>
              </a:rPr>
              <a:t>Lighter Footprints</a:t>
            </a:r>
          </a:p>
          <a:p>
            <a:pPr>
              <a:spcBef>
                <a:spcPct val="0"/>
              </a:spcBef>
              <a:buFontTx/>
              <a:buNone/>
            </a:pPr>
            <a:endParaRPr lang="en-AU" alt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DEAF5-5A2F-D752-A2A0-34D537307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National Australia Bank</a:t>
            </a:r>
            <a:br>
              <a:rPr lang="en-AU" dirty="0"/>
            </a:br>
            <a:r>
              <a:rPr lang="en-AU" dirty="0"/>
              <a:t>an example of voluntary 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71F62-C12A-AC38-D201-B711AD0393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E45A9-2F61-4FB2-AA6D-875043DF188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A4A797-33DC-4197-0893-8FE0FD809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61" y="1196752"/>
            <a:ext cx="4795980" cy="34635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29D5FA-73E1-BF05-4655-BCEDBC698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988" y="2260944"/>
            <a:ext cx="5084012" cy="40703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3268E1-ECB4-9507-FDD9-545079E14FA8}"/>
              </a:ext>
            </a:extLst>
          </p:cNvPr>
          <p:cNvSpPr txBox="1"/>
          <p:nvPr/>
        </p:nvSpPr>
        <p:spPr>
          <a:xfrm>
            <a:off x="4932040" y="1308615"/>
            <a:ext cx="4303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600" dirty="0"/>
              <a:t>Carbon Neutral since 2010 (Climate Active)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600" dirty="0"/>
              <a:t>Member of RE100 – 100% renewables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AC36E3-15B8-E5BE-35D1-500F8E157B1D}"/>
              </a:ext>
            </a:extLst>
          </p:cNvPr>
          <p:cNvSpPr txBox="1"/>
          <p:nvPr/>
        </p:nvSpPr>
        <p:spPr>
          <a:xfrm>
            <a:off x="163790" y="5211818"/>
            <a:ext cx="4303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600" dirty="0"/>
              <a:t>RE100 – 370 members globally includes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600" dirty="0"/>
              <a:t>Woolworths, Westpac, CBA, Apple, Meta, Lego …..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600" dirty="0"/>
              <a:t>Climate Active has 387 organisations making carbon claims for organisation, product or services</a:t>
            </a:r>
          </a:p>
        </p:txBody>
      </p:sp>
    </p:spTree>
    <p:extLst>
      <p:ext uri="{BB962C8B-B14F-4D97-AF65-F5344CB8AC3E}">
        <p14:creationId xmlns:p14="http://schemas.microsoft.com/office/powerpoint/2010/main" val="968593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78B80-969B-8FEB-6C32-992820F48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15888"/>
            <a:ext cx="6715472" cy="720824"/>
          </a:xfrm>
        </p:spPr>
        <p:txBody>
          <a:bodyPr/>
          <a:lstStyle/>
          <a:p>
            <a:r>
              <a:rPr lang="en-AU" dirty="0"/>
              <a:t>Accountability and transparency is critical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AF68C-989B-2476-6405-43D6D177EC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E45A9-2F61-4FB2-AA6D-875043DF1881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4C3953-C395-6402-F3DE-3C91BCAE6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56" y="1052736"/>
            <a:ext cx="8140352" cy="1916133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FA8BC70-674D-372A-55E9-B86DC8843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24083" y="2748336"/>
            <a:ext cx="4719917" cy="411480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B9E9B7-FE83-86D0-28BA-B004EC3E967A}"/>
              </a:ext>
            </a:extLst>
          </p:cNvPr>
          <p:cNvSpPr txBox="1"/>
          <p:nvPr/>
        </p:nvSpPr>
        <p:spPr>
          <a:xfrm>
            <a:off x="120792" y="3912669"/>
            <a:ext cx="43032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600" dirty="0"/>
              <a:t>Corporate Emission Reduction Transparency (CERT) initiative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600" dirty="0"/>
              <a:t>Being developed as a pilot (23 companies)</a:t>
            </a:r>
          </a:p>
          <a:p>
            <a:pPr marL="550863" lvl="1" indent="-285750">
              <a:buFont typeface="Courier New" panose="02070309020205020404" pitchFamily="49" charset="0"/>
              <a:buChar char="o"/>
            </a:pPr>
            <a:r>
              <a:rPr lang="en-AU" sz="1600" dirty="0"/>
              <a:t>Presents a snapshot of climate related commitments</a:t>
            </a:r>
          </a:p>
          <a:p>
            <a:pPr marL="550863" lvl="1" indent="-285750">
              <a:buFont typeface="Courier New" panose="02070309020205020404" pitchFamily="49" charset="0"/>
              <a:buChar char="o"/>
            </a:pPr>
            <a:r>
              <a:rPr lang="en-AU" sz="1600" dirty="0"/>
              <a:t>Reports progress in meeting targets</a:t>
            </a:r>
          </a:p>
          <a:p>
            <a:pPr marL="550863" lvl="1" indent="-285750">
              <a:buFont typeface="Courier New" panose="02070309020205020404" pitchFamily="49" charset="0"/>
              <a:buChar char="o"/>
            </a:pPr>
            <a:r>
              <a:rPr lang="en-AU" sz="1600" dirty="0"/>
              <a:t>Uses a standardised reporting framework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32DD92-F93B-08D0-871B-E17B005CD05C}"/>
              </a:ext>
            </a:extLst>
          </p:cNvPr>
          <p:cNvSpPr txBox="1"/>
          <p:nvPr/>
        </p:nvSpPr>
        <p:spPr>
          <a:xfrm>
            <a:off x="4572000" y="5157192"/>
            <a:ext cx="252028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accent6"/>
                </a:solidFill>
              </a:rPr>
              <a:t>15,000 VERs</a:t>
            </a:r>
          </a:p>
          <a:p>
            <a:r>
              <a:rPr lang="en-AU" b="1" dirty="0">
                <a:solidFill>
                  <a:schemeClr val="accent6"/>
                </a:solidFill>
              </a:rPr>
              <a:t>18,362 VCUs</a:t>
            </a:r>
          </a:p>
          <a:p>
            <a:r>
              <a:rPr lang="en-AU" b="1" dirty="0">
                <a:solidFill>
                  <a:schemeClr val="accent6"/>
                </a:solidFill>
              </a:rPr>
              <a:t>  6,764 ACCUs</a:t>
            </a:r>
          </a:p>
          <a:p>
            <a:r>
              <a:rPr lang="en-AU" b="1" dirty="0">
                <a:solidFill>
                  <a:schemeClr val="accent6"/>
                </a:solidFill>
              </a:rPr>
              <a:t>31,875 LGCs</a:t>
            </a:r>
          </a:p>
        </p:txBody>
      </p:sp>
    </p:spTree>
    <p:extLst>
      <p:ext uri="{BB962C8B-B14F-4D97-AF65-F5344CB8AC3E}">
        <p14:creationId xmlns:p14="http://schemas.microsoft.com/office/powerpoint/2010/main" val="2221063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F8A3E-9DAE-44C0-76CA-575CD94BD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LGC and ACCU prices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CFF4A-9C3A-4074-0934-6492C53A0E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E45A9-2F61-4FB2-AA6D-875043DF1881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40CCD8-445D-0201-852C-529A0708B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2" y="1163061"/>
            <a:ext cx="7848871" cy="40469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4CD842-83A5-07CE-6A13-40F2ED253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5317812"/>
            <a:ext cx="2476750" cy="10772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0AD193-EE28-607A-A17F-4A6B1B4FBF6E}"/>
              </a:ext>
            </a:extLst>
          </p:cNvPr>
          <p:cNvSpPr txBox="1"/>
          <p:nvPr/>
        </p:nvSpPr>
        <p:spPr>
          <a:xfrm>
            <a:off x="185732" y="5402551"/>
            <a:ext cx="553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600" dirty="0"/>
              <a:t>Savannah burning and HIR ACCUs attract a premium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600" dirty="0"/>
              <a:t>International offsets are significantly cheaper ($3-$10/t)</a:t>
            </a:r>
          </a:p>
        </p:txBody>
      </p:sp>
    </p:spTree>
    <p:extLst>
      <p:ext uri="{BB962C8B-B14F-4D97-AF65-F5344CB8AC3E}">
        <p14:creationId xmlns:p14="http://schemas.microsoft.com/office/powerpoint/2010/main" val="2516220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7564E-A9D6-EF27-BB3D-7AA2D82A6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International Carbon prices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F5186-DCDC-B42C-1F63-9823B76EAB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E45A9-2F61-4FB2-AA6D-875043DF188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1AE0C2-3148-AC10-248E-A4DF4B1AC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476687"/>
            <a:ext cx="5696243" cy="504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50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FA752-C344-D2F2-4478-3BF614640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15888"/>
            <a:ext cx="6931496" cy="609600"/>
          </a:xfrm>
        </p:spPr>
        <p:txBody>
          <a:bodyPr/>
          <a:lstStyle/>
          <a:p>
            <a:r>
              <a:rPr lang="en-AU" dirty="0"/>
              <a:t>Making voluntary action additional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5868C-A033-19A3-FFF3-37184A9B4D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E45A9-2F61-4FB2-AA6D-875043DF1881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0BC2FE-3E33-5622-28AA-79355049C17C}"/>
              </a:ext>
            </a:extLst>
          </p:cNvPr>
          <p:cNvSpPr txBox="1"/>
          <p:nvPr/>
        </p:nvSpPr>
        <p:spPr>
          <a:xfrm>
            <a:off x="403058" y="1196752"/>
            <a:ext cx="8450430" cy="4643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At present most voluntary action appears to have no meaningful consequence.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AU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imply reduces the requirement for Australia’s largest emitters including the federal government itself, to take action to reduce the impact of their own emitting activities.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This leads </a:t>
            </a:r>
            <a:r>
              <a:rPr lang="en-AU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 a situation which is both </a:t>
            </a:r>
            <a:r>
              <a:rPr lang="en-AU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dis-incentivising, economically irrational and unfair. </a:t>
            </a:r>
            <a:endParaRPr lang="en-AU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2F5496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b="1" dirty="0">
                <a:solidFill>
                  <a:srgbClr val="2F5496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Voluntary Action should augment compliance measures - not replace them.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2F5496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556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C7EBE-5200-3B2F-FF7C-6CE06D6D8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15888"/>
            <a:ext cx="6787480" cy="576808"/>
          </a:xfrm>
        </p:spPr>
        <p:txBody>
          <a:bodyPr/>
          <a:lstStyle/>
          <a:p>
            <a:r>
              <a:rPr lang="en-AU" dirty="0"/>
              <a:t>Voluntary to be additional to NDC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9065D-D71D-38C4-990F-FAA5E3DF7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298" y="980728"/>
            <a:ext cx="8457165" cy="4104456"/>
          </a:xfrm>
        </p:spPr>
        <p:txBody>
          <a:bodyPr/>
          <a:lstStyle/>
          <a:p>
            <a:r>
              <a:rPr lang="en-AU" dirty="0"/>
              <a:t>In updating its Nationally Determined Contribution (NDC) and tabled legislation the Government has stated that the 43% target was a floor and that its aspiration was that even more emission reductions could be delivered</a:t>
            </a:r>
          </a:p>
          <a:p>
            <a:r>
              <a:rPr lang="en-AU" dirty="0"/>
              <a:t>Voluntary action (surrender of ACCUs and LGCs) could amount to an additional 44Mt/a of emission reductions – get us to beyond 50% reduction by 2030</a:t>
            </a:r>
          </a:p>
          <a:p>
            <a:r>
              <a:rPr lang="en-AU" dirty="0"/>
              <a:t>Make sure that voluntary action does not make it easier for existing polluters – or reduce the emission burden of new fossil fuel projects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49E5A-A216-ADDA-DE7A-1FFB6FC506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E45A9-2F61-4FB2-AA6D-875043DF1881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DB6EC0-D7D8-1B8B-7B9A-C541DC128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942008"/>
            <a:ext cx="6998060" cy="14923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5D00C4-74C7-108A-11D6-02AFB9D9862F}"/>
              </a:ext>
            </a:extLst>
          </p:cNvPr>
          <p:cNvSpPr txBox="1"/>
          <p:nvPr/>
        </p:nvSpPr>
        <p:spPr>
          <a:xfrm>
            <a:off x="899592" y="6434335"/>
            <a:ext cx="4463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/>
              <a:t>Climate Change Bill 2022 - Explanatory Memorandum</a:t>
            </a:r>
          </a:p>
        </p:txBody>
      </p:sp>
    </p:spTree>
    <p:extLst>
      <p:ext uri="{BB962C8B-B14F-4D97-AF65-F5344CB8AC3E}">
        <p14:creationId xmlns:p14="http://schemas.microsoft.com/office/powerpoint/2010/main" val="1503834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0691D-8B16-4949-A629-C9A5D1D9D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needs to change 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10D36-F144-4E2B-AA6F-ED3E3E43F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68760"/>
            <a:ext cx="8659688" cy="4114800"/>
          </a:xfrm>
        </p:spPr>
        <p:txBody>
          <a:bodyPr/>
          <a:lstStyle/>
          <a:p>
            <a:r>
              <a:rPr lang="en-AU" b="0" dirty="0"/>
              <a:t>Voluntary action that results in a surrender of a Carbon Credits (ACCU) or LGCs should result  in abatement beyond mandated measures – should not be counted in meeting Nationally Determined Contribution (NDC).</a:t>
            </a:r>
          </a:p>
          <a:p>
            <a:r>
              <a:rPr lang="en-AU" b="0" dirty="0"/>
              <a:t>Companies making carbon or renewable commitments to be held accountable for meeting these (participate in CERT)</a:t>
            </a:r>
          </a:p>
          <a:p>
            <a:r>
              <a:rPr lang="en-AU" dirty="0"/>
              <a:t>No double counting of electricity emission reductions - electricity intensity for carbon accounting should net out voluntary surrender of LGCs (someone else is claiming these)</a:t>
            </a:r>
          </a:p>
          <a:p>
            <a:r>
              <a:rPr lang="en-AU" b="0" dirty="0"/>
              <a:t>Improve integrity and transparenc</a:t>
            </a:r>
            <a:r>
              <a:rPr lang="en-AU" dirty="0"/>
              <a:t>y of offset method development and oversight</a:t>
            </a:r>
          </a:p>
          <a:p>
            <a:r>
              <a:rPr lang="en-AU" b="0" dirty="0"/>
              <a:t>Limited use of international offsets </a:t>
            </a:r>
            <a:r>
              <a:rPr lang="en-AU" b="0" dirty="0" err="1"/>
              <a:t>eg.</a:t>
            </a:r>
            <a:r>
              <a:rPr lang="en-AU" b="0" dirty="0"/>
              <a:t> Indo Pacific Offsets scheme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AAEDE-53CE-4E51-B13A-A78348011C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954708-6451-4001-8EBA-32ABA1A066DE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729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5295F-3235-850F-9262-7B9BEC5E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5888"/>
            <a:ext cx="6629400" cy="609600"/>
          </a:xfrm>
        </p:spPr>
        <p:txBody>
          <a:bodyPr/>
          <a:lstStyle/>
          <a:p>
            <a:r>
              <a:rPr lang="en-AU" dirty="0"/>
              <a:t>Sources of ACCUs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20371-DBE3-F48F-C25B-27B1BDB70A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E45A9-2F61-4FB2-AA6D-875043DF1881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851BE5-365A-C4FE-6969-FAA03C5D7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67" y="980728"/>
            <a:ext cx="4060346" cy="21615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A040ED-77D0-D6D6-8D1E-4C923AFB7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248526"/>
            <a:ext cx="7859764" cy="3611405"/>
          </a:xfrm>
          <a:prstGeom prst="rect">
            <a:avLst/>
          </a:prstGeom>
        </p:spPr>
      </p:pic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4D8BCB87-0D7D-BE40-06D0-DC2AC41220F7}"/>
              </a:ext>
            </a:extLst>
          </p:cNvPr>
          <p:cNvCxnSpPr/>
          <p:nvPr/>
        </p:nvCxnSpPr>
        <p:spPr bwMode="auto">
          <a:xfrm>
            <a:off x="4355976" y="2060848"/>
            <a:ext cx="1656184" cy="792088"/>
          </a:xfrm>
          <a:prstGeom prst="bentConnector3">
            <a:avLst>
              <a:gd name="adj1" fmla="val 99884"/>
            </a:avLst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07227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GET PP Back Cover">
            <a:extLst>
              <a:ext uri="{FF2B5EF4-FFF2-40B4-BE49-F238E27FC236}">
                <a16:creationId xmlns:a16="http://schemas.microsoft.com/office/drawing/2014/main" id="{A5A271AA-CC5F-4750-AB13-2376AFC43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3">
            <a:extLst>
              <a:ext uri="{FF2B5EF4-FFF2-40B4-BE49-F238E27FC236}">
                <a16:creationId xmlns:a16="http://schemas.microsoft.com/office/drawing/2014/main" id="{AD8F232F-784E-4D35-905A-7408BAA85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413125"/>
            <a:ext cx="4419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Presented by:</a:t>
            </a:r>
            <a:b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Ric Brazzale </a:t>
            </a:r>
            <a:r>
              <a:rPr lang="en-US" altLang="en-US" sz="1000" dirty="0" err="1">
                <a:solidFill>
                  <a:schemeClr val="bg1"/>
                </a:solidFill>
                <a:cs typeface="Arial" panose="020B0604020202020204" pitchFamily="34" charset="0"/>
              </a:rPr>
              <a:t>BComm</a:t>
            </a:r>
            <a:r>
              <a:rPr lang="en-US" altLang="en-US" sz="1000" dirty="0">
                <a:solidFill>
                  <a:schemeClr val="bg1"/>
                </a:solidFill>
                <a:cs typeface="Arial" panose="020B0604020202020204" pitchFamily="34" charset="0"/>
              </a:rPr>
              <a:t>, MBA</a:t>
            </a:r>
            <a:b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Group Chairman</a:t>
            </a:r>
          </a:p>
        </p:txBody>
      </p:sp>
      <p:sp>
        <p:nvSpPr>
          <p:cNvPr id="37892" name="Text Box 6">
            <a:extLst>
              <a:ext uri="{FF2B5EF4-FFF2-40B4-BE49-F238E27FC236}">
                <a16:creationId xmlns:a16="http://schemas.microsoft.com/office/drawing/2014/main" id="{102B6FA4-6755-4F8E-B5EA-7F4AB8AA8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373563"/>
            <a:ext cx="441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T 1300 077 784 or 03 9805 0700</a:t>
            </a:r>
            <a:br>
              <a:rPr lang="en-US" altLang="en-US" sz="12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ric@greenenergytrading.com.au</a:t>
            </a:r>
            <a:br>
              <a:rPr lang="en-US" altLang="en-US" sz="12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greenenergytrading.com.au</a:t>
            </a:r>
          </a:p>
        </p:txBody>
      </p:sp>
      <p:sp>
        <p:nvSpPr>
          <p:cNvPr id="37893" name="Line 7">
            <a:extLst>
              <a:ext uri="{FF2B5EF4-FFF2-40B4-BE49-F238E27FC236}">
                <a16:creationId xmlns:a16="http://schemas.microsoft.com/office/drawing/2014/main" id="{D09D4BDE-272F-44C2-9185-265B44D73723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3124200"/>
            <a:ext cx="2819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7894" name="Text Box 3">
            <a:extLst>
              <a:ext uri="{FF2B5EF4-FFF2-40B4-BE49-F238E27FC236}">
                <a16:creationId xmlns:a16="http://schemas.microsoft.com/office/drawing/2014/main" id="{661B0AB3-E780-4AE2-99F8-C9CADB35B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1196975"/>
            <a:ext cx="4419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6000">
                <a:solidFill>
                  <a:schemeClr val="bg1"/>
                </a:solidFill>
                <a:cs typeface="Arial" panose="020B0604020202020204" pitchFamily="34" charset="0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56CDA-08EC-BC8E-255F-8A4D96BAF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DD26A-9C7B-E13A-E5B2-EA6BD1BC9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443664" cy="4114800"/>
          </a:xfrm>
        </p:spPr>
        <p:txBody>
          <a:bodyPr/>
          <a:lstStyle/>
          <a:p>
            <a:r>
              <a:rPr lang="en-US" dirty="0"/>
              <a:t>Voluntary action is important and can make a material contribution to reducing Australia’s emissions</a:t>
            </a:r>
          </a:p>
          <a:p>
            <a:r>
              <a:rPr lang="en-US" dirty="0"/>
              <a:t>Commitment to renewable energy is an important part of voluntary action and needs to augment government action and targets – not replace them</a:t>
            </a:r>
          </a:p>
          <a:p>
            <a:r>
              <a:rPr lang="en-US" dirty="0"/>
              <a:t>Carbon prices have risen significantly over the last few years reflecting increasing community concern and ambition – most carbon offsets surrendered have been cheap international units</a:t>
            </a:r>
          </a:p>
          <a:p>
            <a:r>
              <a:rPr lang="en-US" dirty="0"/>
              <a:t>Changes are required to make offsets effective and meaningful</a:t>
            </a:r>
          </a:p>
          <a:p>
            <a:r>
              <a:rPr lang="en-US" dirty="0"/>
              <a:t>Some example of Carbon Reduction Projects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D2DF0-2C1E-E6C2-BA28-D5303DE18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E45A9-2F61-4FB2-AA6D-875043DF188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259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>
            <a:extLst>
              <a:ext uri="{FF2B5EF4-FFF2-40B4-BE49-F238E27FC236}">
                <a16:creationId xmlns:a16="http://schemas.microsoft.com/office/drawing/2014/main" id="{4FAC049E-9458-4E15-AA5B-E14BE909E585}"/>
              </a:ext>
            </a:extLst>
          </p:cNvPr>
          <p:cNvSpPr txBox="1">
            <a:spLocks/>
          </p:cNvSpPr>
          <p:nvPr/>
        </p:nvSpPr>
        <p:spPr bwMode="auto">
          <a:xfrm>
            <a:off x="238125" y="285750"/>
            <a:ext cx="72739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3200" b="1" dirty="0">
                <a:solidFill>
                  <a:srgbClr val="656565"/>
                </a:solidFill>
                <a:cs typeface="Arial" panose="020B0604020202020204" pitchFamily="34" charset="0"/>
              </a:rPr>
              <a:t>What do we do?</a:t>
            </a:r>
          </a:p>
        </p:txBody>
      </p:sp>
      <p:pic>
        <p:nvPicPr>
          <p:cNvPr id="9220" name="Picture 6">
            <a:extLst>
              <a:ext uri="{FF2B5EF4-FFF2-40B4-BE49-F238E27FC236}">
                <a16:creationId xmlns:a16="http://schemas.microsoft.com/office/drawing/2014/main" id="{065A5EB7-B632-4C5F-989D-3689E0E86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4" y="4115346"/>
            <a:ext cx="2270125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10">
            <a:extLst>
              <a:ext uri="{FF2B5EF4-FFF2-40B4-BE49-F238E27FC236}">
                <a16:creationId xmlns:a16="http://schemas.microsoft.com/office/drawing/2014/main" id="{1F287D7C-FFEA-4C4A-86E1-761775EC8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429" y="5413187"/>
            <a:ext cx="39487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en-US" sz="2000" dirty="0">
                <a:solidFill>
                  <a:srgbClr val="00B0F0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www.greenenergytrading.com.au</a:t>
            </a:r>
            <a:endParaRPr lang="en-AU" altLang="en-US" sz="2000" dirty="0">
              <a:solidFill>
                <a:srgbClr val="00B0F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AU" altLang="en-US" sz="2000" dirty="0">
                <a:solidFill>
                  <a:srgbClr val="00B0F0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www.nationalcarbonbank.com.au</a:t>
            </a:r>
            <a:endParaRPr lang="en-AU" altLang="en-US" sz="2000" dirty="0">
              <a:solidFill>
                <a:srgbClr val="00B0F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AU" altLang="en-US" sz="2000" u="sng" dirty="0">
                <a:solidFill>
                  <a:srgbClr val="00B0F0"/>
                </a:solidFill>
                <a:cs typeface="Arial" panose="020B0604020202020204" pitchFamily="34" charset="0"/>
              </a:rPr>
              <a:t>www.greenmarkets.com.au</a:t>
            </a:r>
          </a:p>
        </p:txBody>
      </p:sp>
      <p:sp>
        <p:nvSpPr>
          <p:cNvPr id="10" name="Text Box 45">
            <a:extLst>
              <a:ext uri="{FF2B5EF4-FFF2-40B4-BE49-F238E27FC236}">
                <a16:creationId xmlns:a16="http://schemas.microsoft.com/office/drawing/2014/main" id="{EEC08439-DC53-4E21-9109-11527417D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34" y="2793881"/>
            <a:ext cx="6907217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1" indent="-342900" eaLnBrk="1" hangingPunct="1"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AU" sz="2000" dirty="0">
                <a:latin typeface="+mn-lt"/>
                <a:ea typeface="+mn-ea"/>
              </a:rPr>
              <a:t>We originate ACCUs, Renewable Energy Certificates and Energy Efficiency Certificates</a:t>
            </a:r>
          </a:p>
          <a:p>
            <a:pPr marL="342900" lvl="1" indent="-342900" eaLnBrk="1" hangingPunct="1"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AU" sz="2000" dirty="0">
                <a:latin typeface="+mn-lt"/>
                <a:ea typeface="+mn-ea"/>
              </a:rPr>
              <a:t>In business since 2007 - Offices in Sydney &amp; </a:t>
            </a:r>
            <a:r>
              <a:rPr lang="en-AU" sz="2000" dirty="0" err="1">
                <a:latin typeface="+mn-lt"/>
                <a:ea typeface="+mn-ea"/>
              </a:rPr>
              <a:t>Melb</a:t>
            </a:r>
            <a:endParaRPr lang="en-AU" sz="2000" dirty="0">
              <a:latin typeface="+mn-lt"/>
              <a:ea typeface="+mn-ea"/>
            </a:endParaRPr>
          </a:p>
          <a:p>
            <a:pPr marL="800100" lvl="2" indent="-342900"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en-AU" sz="2000" dirty="0">
              <a:latin typeface="+mn-lt"/>
              <a:ea typeface="+mn-ea"/>
            </a:endParaRPr>
          </a:p>
        </p:txBody>
      </p:sp>
      <p:pic>
        <p:nvPicPr>
          <p:cNvPr id="9226" name="Picture 1">
            <a:extLst>
              <a:ext uri="{FF2B5EF4-FFF2-40B4-BE49-F238E27FC236}">
                <a16:creationId xmlns:a16="http://schemas.microsoft.com/office/drawing/2014/main" id="{68E2FD99-42AF-48E7-AFAB-DCD41A7D3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5" y="4117223"/>
            <a:ext cx="2295554" cy="104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6394F8-CDA5-4CC0-89E3-11F7EB97DD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5946" y="4086038"/>
            <a:ext cx="3647914" cy="2762563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15901D3-0B49-4084-ABF7-9C206AF52C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8124" y="1069704"/>
            <a:ext cx="8654356" cy="1647551"/>
          </a:xfrm>
        </p:spPr>
        <p:txBody>
          <a:bodyPr/>
          <a:lstStyle/>
          <a:p>
            <a:pPr>
              <a:defRPr/>
            </a:pPr>
            <a:r>
              <a:rPr lang="en-AU" altLang="en-US" sz="2000" dirty="0"/>
              <a:t>We seek to dramatically reduce greenhouse emissions through supporting our clients successfully roll out clean energy solutions (solar, wind, energy saving upgrades, batteries etc …)</a:t>
            </a:r>
          </a:p>
          <a:p>
            <a:pPr>
              <a:defRPr/>
            </a:pPr>
            <a:r>
              <a:rPr lang="en-AU" altLang="en-US" sz="2000" dirty="0"/>
              <a:t>We do this by monetising the benefits that these technologies deliver in reducing greenhouse emissions (supported by government schemes)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8BFBA470-F1F7-42DD-8418-7DF9A54626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04" y="188640"/>
            <a:ext cx="7075488" cy="609600"/>
          </a:xfrm>
        </p:spPr>
        <p:txBody>
          <a:bodyPr/>
          <a:lstStyle/>
          <a:p>
            <a:r>
              <a:rPr lang="en-US" altLang="en-US" sz="2800" dirty="0"/>
              <a:t>Diverse range of Carbon/Offset schemes currently operating in Australia</a:t>
            </a:r>
            <a:endParaRPr lang="en-AU" altLang="en-US" sz="2800" dirty="0"/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336B21B3-1E9D-4637-A8F2-6C0123E3F6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1404FE-E3C1-4402-8ABB-9A2590B883BA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C062B86-161F-4921-B53F-B32918294D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765959"/>
              </p:ext>
            </p:extLst>
          </p:nvPr>
        </p:nvGraphicFramePr>
        <p:xfrm>
          <a:off x="179388" y="1412875"/>
          <a:ext cx="8857108" cy="4692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5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4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92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5042">
                <a:tc>
                  <a:txBody>
                    <a:bodyPr/>
                    <a:lstStyle/>
                    <a:p>
                      <a:r>
                        <a:rPr lang="en-AU" sz="1600" dirty="0"/>
                        <a:t>Certificate / Market </a:t>
                      </a:r>
                    </a:p>
                  </a:txBody>
                  <a:tcPr marL="91441" marR="91441" marT="45715" marB="45715">
                    <a:solidFill>
                      <a:srgbClr val="079F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Liability</a:t>
                      </a:r>
                    </a:p>
                  </a:txBody>
                  <a:tcPr marL="91441" marR="91441" marT="45715" marB="45715">
                    <a:solidFill>
                      <a:srgbClr val="079F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Metric / Price</a:t>
                      </a:r>
                    </a:p>
                  </a:txBody>
                  <a:tcPr marL="91441" marR="91441" marT="45715" marB="45715">
                    <a:solidFill>
                      <a:srgbClr val="079F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Time Frame</a:t>
                      </a:r>
                    </a:p>
                  </a:txBody>
                  <a:tcPr marL="91441" marR="91441" marT="45715" marB="45715">
                    <a:solidFill>
                      <a:srgbClr val="079F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Size and direction</a:t>
                      </a:r>
                    </a:p>
                  </a:txBody>
                  <a:tcPr marL="91441" marR="91441" marT="45715" marB="45715">
                    <a:solidFill>
                      <a:srgbClr val="079F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042">
                <a:tc>
                  <a:txBody>
                    <a:bodyPr/>
                    <a:lstStyle/>
                    <a:p>
                      <a:r>
                        <a:rPr lang="en-AU" sz="1600" dirty="0"/>
                        <a:t>STCs – Small scale renewables (solar)</a:t>
                      </a:r>
                    </a:p>
                  </a:txBody>
                  <a:tcPr marL="91441" marR="91441" marT="45715" marB="45715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Electricity Users</a:t>
                      </a:r>
                    </a:p>
                  </a:txBody>
                  <a:tcPr marL="91441" marR="91441" marT="45715" marB="45715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MWh /$40</a:t>
                      </a:r>
                    </a:p>
                  </a:txBody>
                  <a:tcPr marL="91441" marR="91441" marT="45715" marB="45715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Phases out by 2030</a:t>
                      </a:r>
                    </a:p>
                  </a:txBody>
                  <a:tcPr marL="91441" marR="91441" marT="45715" marB="45715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50m/a -Declining as deeming reduces</a:t>
                      </a:r>
                    </a:p>
                  </a:txBody>
                  <a:tcPr marL="91441" marR="91441" marT="45715" marB="45715"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042">
                <a:tc>
                  <a:txBody>
                    <a:bodyPr/>
                    <a:lstStyle/>
                    <a:p>
                      <a:r>
                        <a:rPr lang="en-AU" sz="1600" dirty="0">
                          <a:solidFill>
                            <a:schemeClr val="bg1"/>
                          </a:solidFill>
                        </a:rPr>
                        <a:t>LGCs – large scale renewables (&gt;100kW)</a:t>
                      </a:r>
                    </a:p>
                  </a:txBody>
                  <a:tcPr marL="91441" marR="91441" marT="45715" marB="45715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>
                          <a:solidFill>
                            <a:schemeClr val="bg1"/>
                          </a:solidFill>
                        </a:rPr>
                        <a:t>Electricity Users</a:t>
                      </a:r>
                    </a:p>
                  </a:txBody>
                  <a:tcPr marL="91441" marR="91441" marT="45715" marB="45715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>
                          <a:solidFill>
                            <a:schemeClr val="bg1"/>
                          </a:solidFill>
                        </a:rPr>
                        <a:t>MWh / $50</a:t>
                      </a:r>
                    </a:p>
                  </a:txBody>
                  <a:tcPr marL="91441" marR="91441" marT="45715" marB="45715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>
                          <a:solidFill>
                            <a:schemeClr val="bg1"/>
                          </a:solidFill>
                        </a:rPr>
                        <a:t>2030</a:t>
                      </a:r>
                    </a:p>
                  </a:txBody>
                  <a:tcPr marL="91441" marR="91441" marT="45715" marB="45715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>
                          <a:solidFill>
                            <a:schemeClr val="bg1"/>
                          </a:solidFill>
                        </a:rPr>
                        <a:t>33m/a – Target met</a:t>
                      </a:r>
                    </a:p>
                  </a:txBody>
                  <a:tcPr marL="91441" marR="91441" marT="45715" marB="45715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042">
                <a:tc>
                  <a:txBody>
                    <a:bodyPr/>
                    <a:lstStyle/>
                    <a:p>
                      <a:r>
                        <a:rPr lang="en-AU" sz="1600" dirty="0"/>
                        <a:t>VEECs – Vic, Energy Savings </a:t>
                      </a:r>
                      <a:r>
                        <a:rPr lang="en-AU" sz="1600" dirty="0" err="1"/>
                        <a:t>eg.</a:t>
                      </a:r>
                      <a:r>
                        <a:rPr lang="en-AU" sz="1600" dirty="0"/>
                        <a:t> LED lighting</a:t>
                      </a:r>
                    </a:p>
                  </a:txBody>
                  <a:tcPr marL="91441" marR="91441" marT="45715" marB="45715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Energy Users</a:t>
                      </a:r>
                    </a:p>
                  </a:txBody>
                  <a:tcPr marL="91441" marR="91441" marT="45715" marB="45715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Tonnes / $71</a:t>
                      </a:r>
                    </a:p>
                  </a:txBody>
                  <a:tcPr marL="91441" marR="91441" marT="45715" marB="45715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2030</a:t>
                      </a:r>
                    </a:p>
                  </a:txBody>
                  <a:tcPr marL="91441" marR="91441" marT="45715" marB="45715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6.7 mt/a – gas savings important</a:t>
                      </a:r>
                    </a:p>
                  </a:txBody>
                  <a:tcPr marL="91441" marR="91441" marT="45715" marB="45715"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521">
                <a:tc>
                  <a:txBody>
                    <a:bodyPr/>
                    <a:lstStyle/>
                    <a:p>
                      <a:r>
                        <a:rPr lang="en-AU" sz="1600" dirty="0"/>
                        <a:t>ESCs – NSW, Energy Savings </a:t>
                      </a:r>
                      <a:r>
                        <a:rPr lang="en-AU" sz="1600" dirty="0" err="1"/>
                        <a:t>eg</a:t>
                      </a:r>
                      <a:r>
                        <a:rPr lang="en-AU" sz="1600" dirty="0"/>
                        <a:t> LED Lighting</a:t>
                      </a:r>
                    </a:p>
                  </a:txBody>
                  <a:tcPr marL="91441" marR="91441" marT="45715" marB="45715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Electricity Users</a:t>
                      </a:r>
                    </a:p>
                  </a:txBody>
                  <a:tcPr marL="91441" marR="91441" marT="45715" marB="45715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MWh / $33</a:t>
                      </a:r>
                    </a:p>
                  </a:txBody>
                  <a:tcPr marL="91441" marR="91441" marT="45715" marB="45715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2050</a:t>
                      </a:r>
                    </a:p>
                  </a:txBody>
                  <a:tcPr marL="91441" marR="91441" marT="45715" marB="45715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13% of liable energy use by 2030</a:t>
                      </a:r>
                    </a:p>
                  </a:txBody>
                  <a:tcPr marL="91441" marR="91441" marT="45715" marB="45715"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521">
                <a:tc>
                  <a:txBody>
                    <a:bodyPr/>
                    <a:lstStyle/>
                    <a:p>
                      <a:r>
                        <a:rPr lang="en-US" sz="1600" dirty="0"/>
                        <a:t>NSW – Renewable Fuels</a:t>
                      </a:r>
                      <a:endParaRPr lang="en-AU" sz="1600" dirty="0"/>
                    </a:p>
                  </a:txBody>
                  <a:tcPr marL="91441" marR="91441" marT="45715" marB="45715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Gas Users</a:t>
                      </a:r>
                      <a:endParaRPr lang="en-AU" sz="1600" dirty="0"/>
                    </a:p>
                  </a:txBody>
                  <a:tcPr marL="91441" marR="91441" marT="45715" marB="45715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GJ (not yet operating)</a:t>
                      </a:r>
                      <a:endParaRPr lang="en-AU" sz="1600" dirty="0"/>
                    </a:p>
                  </a:txBody>
                  <a:tcPr marL="91441" marR="91441" marT="45715" marB="45715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2044</a:t>
                      </a:r>
                      <a:endParaRPr lang="en-AU" sz="1600" dirty="0"/>
                    </a:p>
                  </a:txBody>
                  <a:tcPr marL="91441" marR="91441" marT="45715" marB="45715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 PJ of Green Hydrogen by 2030</a:t>
                      </a:r>
                      <a:endParaRPr lang="en-AU" sz="1600" dirty="0"/>
                    </a:p>
                  </a:txBody>
                  <a:tcPr marL="91441" marR="91441" marT="45715" marB="45715"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76666"/>
                  </a:ext>
                </a:extLst>
              </a:tr>
              <a:tr h="327521">
                <a:tc>
                  <a:txBody>
                    <a:bodyPr/>
                    <a:lstStyle/>
                    <a:p>
                      <a:r>
                        <a:rPr lang="en-AU" sz="1600" dirty="0">
                          <a:solidFill>
                            <a:schemeClr val="bg1"/>
                          </a:solidFill>
                        </a:rPr>
                        <a:t>ACCUs – National Safeguard / ERF</a:t>
                      </a:r>
                    </a:p>
                  </a:txBody>
                  <a:tcPr marL="91441" marR="91441" marT="45715" marB="45715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>
                          <a:solidFill>
                            <a:schemeClr val="bg1"/>
                          </a:solidFill>
                        </a:rPr>
                        <a:t>Large Emitters</a:t>
                      </a:r>
                    </a:p>
                  </a:txBody>
                  <a:tcPr marL="91441" marR="91441" marT="45715" marB="45715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>
                          <a:solidFill>
                            <a:schemeClr val="bg1"/>
                          </a:solidFill>
                        </a:rPr>
                        <a:t>Tonnes / $29</a:t>
                      </a:r>
                    </a:p>
                  </a:txBody>
                  <a:tcPr marL="91441" marR="91441" marT="45715" marB="45715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No limit</a:t>
                      </a:r>
                      <a:endParaRPr lang="en-AU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1" marR="91441" marT="45715" marB="45715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>
                          <a:solidFill>
                            <a:schemeClr val="bg1"/>
                          </a:solidFill>
                        </a:rPr>
                        <a:t>ALP – 5mt/a pa reduction in baselines</a:t>
                      </a:r>
                    </a:p>
                  </a:txBody>
                  <a:tcPr marL="91441" marR="91441" marT="45715" marB="45715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521"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 marL="91441" marR="91441" marT="45715" marB="45715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 marL="91441" marR="91441" marT="45715" marB="45715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 marL="91441" marR="91441" marT="45715" marB="45715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 marL="91441" marR="91441" marT="45715" marB="45715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 marL="91441" marR="91441" marT="45715" marB="45715"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94147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B7E0ACB-7A53-4780-9604-974251F3F535}"/>
              </a:ext>
            </a:extLst>
          </p:cNvPr>
          <p:cNvSpPr txBox="1"/>
          <p:nvPr/>
        </p:nvSpPr>
        <p:spPr>
          <a:xfrm>
            <a:off x="179388" y="6381328"/>
            <a:ext cx="6613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800" dirty="0"/>
              <a:t>Range of schemes, different metrics and different liable entities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0923DB1-6646-D2E0-D6C8-032497F4A327}"/>
              </a:ext>
            </a:extLst>
          </p:cNvPr>
          <p:cNvSpPr/>
          <p:nvPr/>
        </p:nvSpPr>
        <p:spPr bwMode="auto">
          <a:xfrm>
            <a:off x="-1016" y="4725144"/>
            <a:ext cx="180404" cy="1440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22CA8-7789-EC05-9BD2-AD18E14EE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15348"/>
            <a:ext cx="6629400" cy="609600"/>
          </a:xfrm>
        </p:spPr>
        <p:txBody>
          <a:bodyPr/>
          <a:lstStyle/>
          <a:p>
            <a:r>
              <a:rPr lang="en-AU" dirty="0"/>
              <a:t>Electricity doing the heavy lifting in reducing emissions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3D2CB4-F45A-63EB-C6A0-DF23C154B0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E45A9-2F61-4FB2-AA6D-875043DF188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A1B4C3-7AA6-F78E-D569-C5B5EEFB1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58018"/>
            <a:ext cx="8154027" cy="26630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F207E2-6134-3445-0335-DAC8D8E8D1CD}"/>
              </a:ext>
            </a:extLst>
          </p:cNvPr>
          <p:cNvSpPr txBox="1"/>
          <p:nvPr/>
        </p:nvSpPr>
        <p:spPr>
          <a:xfrm>
            <a:off x="234398" y="1218238"/>
            <a:ext cx="81540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dirty="0"/>
              <a:t>Australian Government Emission projections, October 2021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363FB6-B35B-B5C2-569F-12CEE1F4C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4581128"/>
            <a:ext cx="8604448" cy="1183390"/>
          </a:xfrm>
        </p:spPr>
        <p:txBody>
          <a:bodyPr/>
          <a:lstStyle/>
          <a:p>
            <a:r>
              <a:rPr lang="en-AU" sz="2000" dirty="0"/>
              <a:t>Electricity emissions falling due to Commonwealth renewables scheme and state energy savings schemes</a:t>
            </a:r>
          </a:p>
          <a:p>
            <a:r>
              <a:rPr lang="en-AU" sz="2000" dirty="0"/>
              <a:t>Reduction in land use emissions supported by ERF and less land clearing</a:t>
            </a:r>
          </a:p>
          <a:p>
            <a:r>
              <a:rPr lang="en-AU" sz="2000" dirty="0"/>
              <a:t>Stationary and fugitive emissions rising due to growth in LNG and Coal production (baselines under Safeguard Mechanism ineffective to date)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D678AD-7D07-054A-19A8-D188B7C59995}"/>
              </a:ext>
            </a:extLst>
          </p:cNvPr>
          <p:cNvSpPr/>
          <p:nvPr/>
        </p:nvSpPr>
        <p:spPr bwMode="auto">
          <a:xfrm>
            <a:off x="7812360" y="2132856"/>
            <a:ext cx="737202" cy="288032"/>
          </a:xfrm>
          <a:prstGeom prst="ellipse">
            <a:avLst/>
          </a:prstGeom>
          <a:noFill/>
          <a:ln w="25400" cap="flat" cmpd="sng" algn="ctr">
            <a:solidFill>
              <a:srgbClr val="00A65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0F541B9-BCDB-C9BB-1097-69640587A8A3}"/>
              </a:ext>
            </a:extLst>
          </p:cNvPr>
          <p:cNvSpPr/>
          <p:nvPr/>
        </p:nvSpPr>
        <p:spPr bwMode="auto">
          <a:xfrm>
            <a:off x="7827522" y="3356992"/>
            <a:ext cx="737202" cy="288032"/>
          </a:xfrm>
          <a:prstGeom prst="ellipse">
            <a:avLst/>
          </a:prstGeom>
          <a:noFill/>
          <a:ln w="25400" cap="flat" cmpd="sng" algn="ctr">
            <a:solidFill>
              <a:srgbClr val="00A65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6B11CAD-99CC-2A67-879C-CBBA410C6210}"/>
              </a:ext>
            </a:extLst>
          </p:cNvPr>
          <p:cNvSpPr/>
          <p:nvPr/>
        </p:nvSpPr>
        <p:spPr bwMode="auto">
          <a:xfrm rot="10800000">
            <a:off x="8541928" y="2407612"/>
            <a:ext cx="359686" cy="2293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CFC5341-C411-CD60-8A0C-C06A487C91F8}"/>
              </a:ext>
            </a:extLst>
          </p:cNvPr>
          <p:cNvSpPr/>
          <p:nvPr/>
        </p:nvSpPr>
        <p:spPr bwMode="auto">
          <a:xfrm rot="10800000">
            <a:off x="8549562" y="2839660"/>
            <a:ext cx="359686" cy="2293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7108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4D5E8-C49D-A0CB-A3A7-10255A966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7053"/>
            <a:ext cx="7147520" cy="365124"/>
          </a:xfrm>
        </p:spPr>
        <p:txBody>
          <a:bodyPr/>
          <a:lstStyle/>
          <a:p>
            <a:r>
              <a:rPr lang="en-AU" dirty="0"/>
              <a:t>How will Government deliver its 43% emission reduction target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F6173-06F4-CE2A-AE70-01864447B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68760"/>
            <a:ext cx="7772400" cy="187220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Policies to deliver an additional 89 mt reduction by 2030</a:t>
            </a:r>
          </a:p>
          <a:p>
            <a:r>
              <a:rPr lang="en-AU" dirty="0"/>
              <a:t>$20 billion Rewiring the nation – (37 mt/a)</a:t>
            </a:r>
          </a:p>
          <a:p>
            <a:r>
              <a:rPr lang="en-AU" dirty="0"/>
              <a:t>Tightening Safeguard mechanism baselines (48 mt/a)</a:t>
            </a:r>
          </a:p>
          <a:p>
            <a:r>
              <a:rPr lang="en-AU" dirty="0"/>
              <a:t>National Electric Vehicle Strategy (4 mt/a)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720866-1771-8AC0-F885-51A00D77B1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E45A9-2F61-4FB2-AA6D-875043DF188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1A9585-DDC9-682F-C44B-A4238D84619B}"/>
              </a:ext>
            </a:extLst>
          </p:cNvPr>
          <p:cNvSpPr txBox="1"/>
          <p:nvPr/>
        </p:nvSpPr>
        <p:spPr>
          <a:xfrm>
            <a:off x="395536" y="3482400"/>
            <a:ext cx="835292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Safeguard mechanism covers 215 facilities that exceed 100,000 </a:t>
            </a:r>
            <a:r>
              <a:rPr lang="en-US" dirty="0" err="1"/>
              <a:t>tonnes</a:t>
            </a:r>
            <a:r>
              <a:rPr lang="en-US" dirty="0"/>
              <a:t> of direct emissions per annum (Scope 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total the facilities accounted for 140 million </a:t>
            </a:r>
            <a:r>
              <a:rPr lang="en-US" dirty="0" err="1"/>
              <a:t>tonnes</a:t>
            </a:r>
            <a:r>
              <a:rPr lang="en-US" dirty="0"/>
              <a:t> of emissions in 2020-21.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Plan is to tighten baselines – so that these facilities need to reduce their emissions (or buy offsets) so that in total they produce 48 mt/a less emissions by 2030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Can produce credits where emissions lower than baseline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802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9B3C9-3E86-3870-88BD-D979F1F34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51720"/>
            <a:ext cx="6629400" cy="609600"/>
          </a:xfrm>
        </p:spPr>
        <p:txBody>
          <a:bodyPr/>
          <a:lstStyle/>
          <a:p>
            <a:r>
              <a:rPr lang="en-AU" dirty="0"/>
              <a:t>Strong growth in voluntary surrender of Carbon Credits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4E921-9FD0-A949-EA90-FFAE25FED2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E45A9-2F61-4FB2-AA6D-875043DF188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FD1692-F294-7DF8-1B83-BDA92A068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37731"/>
            <a:ext cx="7971286" cy="390749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5263C1-EC2A-3FEE-EB6D-94365C6AC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243" y="5827863"/>
            <a:ext cx="8562976" cy="835342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In addition more than 2 million VERRA and Gold Standard units surrendered not captured by the ANREU registry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DBD382B-4B8F-9603-A591-9E6E591AD219}"/>
              </a:ext>
            </a:extLst>
          </p:cNvPr>
          <p:cNvSpPr txBox="1">
            <a:spLocks/>
          </p:cNvSpPr>
          <p:nvPr/>
        </p:nvSpPr>
        <p:spPr bwMode="auto">
          <a:xfrm>
            <a:off x="446058" y="969651"/>
            <a:ext cx="8562976" cy="83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AU" kern="0" dirty="0"/>
              <a:t>Market of 15 mt/a of carbon credits in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D37935-CF47-F2F9-0F0C-A8545AE47649}"/>
              </a:ext>
            </a:extLst>
          </p:cNvPr>
          <p:cNvSpPr txBox="1"/>
          <p:nvPr/>
        </p:nvSpPr>
        <p:spPr>
          <a:xfrm>
            <a:off x="5220072" y="1537731"/>
            <a:ext cx="3119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/>
              <a:t>950,000 ACCUs surrendered in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05CFDF-354C-DEF1-EAFB-4BA51F053E0E}"/>
              </a:ext>
            </a:extLst>
          </p:cNvPr>
          <p:cNvSpPr txBox="1"/>
          <p:nvPr/>
        </p:nvSpPr>
        <p:spPr>
          <a:xfrm>
            <a:off x="851328" y="5409487"/>
            <a:ext cx="675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800" dirty="0"/>
              <a:t>Source: Australian National Registry of Emission Units (ANREU)</a:t>
            </a:r>
          </a:p>
        </p:txBody>
      </p:sp>
    </p:spTree>
    <p:extLst>
      <p:ext uri="{BB962C8B-B14F-4D97-AF65-F5344CB8AC3E}">
        <p14:creationId xmlns:p14="http://schemas.microsoft.com/office/powerpoint/2010/main" val="3840035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8A414-C0B4-4831-B565-DDFD9CFEF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5104"/>
            <a:ext cx="6629400" cy="609600"/>
          </a:xfrm>
        </p:spPr>
        <p:txBody>
          <a:bodyPr/>
          <a:lstStyle/>
          <a:p>
            <a:r>
              <a:rPr lang="en-AU" dirty="0"/>
              <a:t>Renewable Certificates (LGCs)</a:t>
            </a:r>
            <a:br>
              <a:rPr lang="en-AU" dirty="0"/>
            </a:br>
            <a:r>
              <a:rPr lang="en-AU" dirty="0"/>
              <a:t>What is the demand?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DF40C-5B5C-4DF9-AE6D-00AE8E856F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E45A9-2F61-4FB2-AA6D-875043DF188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A76A3B8-26F6-41D7-898E-7FBF8A22B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5867554"/>
            <a:ext cx="8562976" cy="835342"/>
          </a:xfrm>
        </p:spPr>
        <p:txBody>
          <a:bodyPr/>
          <a:lstStyle/>
          <a:p>
            <a:r>
              <a:rPr lang="en-AU" dirty="0"/>
              <a:t>Voluntary market is significant (41% by 2025)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BE8FCB-4CDF-3537-4822-465784F6C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080964"/>
            <a:ext cx="7852105" cy="465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79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4A453-8A8B-494B-B415-685807ACE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82651"/>
            <a:ext cx="7488832" cy="472887"/>
          </a:xfrm>
        </p:spPr>
        <p:txBody>
          <a:bodyPr/>
          <a:lstStyle/>
          <a:p>
            <a:r>
              <a:rPr lang="en-AU" sz="2800" dirty="0"/>
              <a:t>Corporate Voluntary LGC surrender is significant and growing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E96B8-5661-4558-B97D-148EE681C6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E45A9-2F61-4FB2-AA6D-875043DF188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76730CE-E6ED-4C19-865C-799671BB9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12" y="5353600"/>
            <a:ext cx="8604448" cy="1183390"/>
          </a:xfrm>
        </p:spPr>
        <p:txBody>
          <a:bodyPr/>
          <a:lstStyle/>
          <a:p>
            <a:r>
              <a:rPr lang="en-AU" sz="2000" dirty="0"/>
              <a:t>Includes only credible &amp; specific commitments </a:t>
            </a:r>
          </a:p>
          <a:p>
            <a:r>
              <a:rPr lang="en-AU" sz="2000" dirty="0"/>
              <a:t>Voluntary market of 5.8m in 2021 growing to 18.9m by 2025</a:t>
            </a:r>
          </a:p>
          <a:p>
            <a:r>
              <a:rPr lang="en-AU" sz="2000" dirty="0"/>
              <a:t>Corporate market of 0.4m in 2021 growing to 13.1m by 2025</a:t>
            </a:r>
          </a:p>
          <a:p>
            <a:r>
              <a:rPr lang="en-AU" sz="2000" dirty="0"/>
              <a:t>Includes contracting with new renewables or surrendering LGCs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867B72-D156-2200-03F1-0092FBE32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25372"/>
            <a:ext cx="7570478" cy="417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2767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44920</TotalTime>
  <Words>1142</Words>
  <Application>Microsoft Office PowerPoint</Application>
  <PresentationFormat>On-screen Show (4:3)</PresentationFormat>
  <Paragraphs>140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Courier New</vt:lpstr>
      <vt:lpstr>Wingdings</vt:lpstr>
      <vt:lpstr>Blank Presentation</vt:lpstr>
      <vt:lpstr>PowerPoint Presentation</vt:lpstr>
      <vt:lpstr>Key points</vt:lpstr>
      <vt:lpstr>PowerPoint Presentation</vt:lpstr>
      <vt:lpstr>Diverse range of Carbon/Offset schemes currently operating in Australia</vt:lpstr>
      <vt:lpstr>Electricity doing the heavy lifting in reducing emissions</vt:lpstr>
      <vt:lpstr>How will Government deliver its 43% emission reduction target</vt:lpstr>
      <vt:lpstr>Strong growth in voluntary surrender of Carbon Credits</vt:lpstr>
      <vt:lpstr>Renewable Certificates (LGCs) What is the demand?</vt:lpstr>
      <vt:lpstr>Corporate Voluntary LGC surrender is significant and growing</vt:lpstr>
      <vt:lpstr>National Australia Bank an example of voluntary action</vt:lpstr>
      <vt:lpstr>Accountability and transparency is critical</vt:lpstr>
      <vt:lpstr>LGC and ACCU prices</vt:lpstr>
      <vt:lpstr>International Carbon prices</vt:lpstr>
      <vt:lpstr>Making voluntary action additional</vt:lpstr>
      <vt:lpstr>Voluntary to be additional to NDC</vt:lpstr>
      <vt:lpstr>What needs to change ….</vt:lpstr>
      <vt:lpstr>Sources of ACCUs</vt:lpstr>
      <vt:lpstr>PowerPoint Presentation</vt:lpstr>
    </vt:vector>
  </TitlesOfParts>
  <Company>Bruno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Bruno</dc:creator>
  <cp:lastModifiedBy>Ray Peck</cp:lastModifiedBy>
  <cp:revision>421</cp:revision>
  <cp:lastPrinted>2014-03-20T23:03:22Z</cp:lastPrinted>
  <dcterms:created xsi:type="dcterms:W3CDTF">2011-11-22T05:01:03Z</dcterms:created>
  <dcterms:modified xsi:type="dcterms:W3CDTF">2022-07-31T11:52:07Z</dcterms:modified>
</cp:coreProperties>
</file>