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7" r:id="rId2"/>
    <p:sldId id="308" r:id="rId3"/>
    <p:sldId id="289" r:id="rId4"/>
    <p:sldId id="290" r:id="rId5"/>
    <p:sldId id="291" r:id="rId6"/>
    <p:sldId id="292" r:id="rId7"/>
    <p:sldId id="271" r:id="rId8"/>
    <p:sldId id="293" r:id="rId9"/>
    <p:sldId id="294" r:id="rId10"/>
    <p:sldId id="297" r:id="rId11"/>
    <p:sldId id="298" r:id="rId12"/>
    <p:sldId id="300" r:id="rId13"/>
    <p:sldId id="301" r:id="rId14"/>
    <p:sldId id="302" r:id="rId15"/>
    <p:sldId id="295" r:id="rId16"/>
    <p:sldId id="309" r:id="rId17"/>
    <p:sldId id="303" r:id="rId18"/>
    <p:sldId id="285" r:id="rId19"/>
    <p:sldId id="305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2BE89-8C16-4D12-A4DA-2676FDB1BCBD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B0B10-E245-4D50-9D99-C160EAEC76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576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04FEEF-85BD-4C7A-99A3-B4D5BF731BBD}" type="slidenum">
              <a:rPr lang="en-AU" altLang="en-US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6704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935826-DA90-4B94-99DB-DC050620B556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279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6D46-17CB-4911-B5F5-BD6D7F398835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BE9-9D02-4427-9CC9-5A8C93903D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90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6D46-17CB-4911-B5F5-BD6D7F398835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BE9-9D02-4427-9CC9-5A8C93903D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86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6D46-17CB-4911-B5F5-BD6D7F398835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BE9-9D02-4427-9CC9-5A8C93903D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92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6D46-17CB-4911-B5F5-BD6D7F398835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BE9-9D02-4427-9CC9-5A8C93903D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86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6D46-17CB-4911-B5F5-BD6D7F398835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BE9-9D02-4427-9CC9-5A8C93903D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6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6D46-17CB-4911-B5F5-BD6D7F398835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BE9-9D02-4427-9CC9-5A8C93903D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93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6D46-17CB-4911-B5F5-BD6D7F398835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BE9-9D02-4427-9CC9-5A8C93903D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61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6D46-17CB-4911-B5F5-BD6D7F398835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BE9-9D02-4427-9CC9-5A8C93903D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79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6D46-17CB-4911-B5F5-BD6D7F398835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BE9-9D02-4427-9CC9-5A8C93903D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4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6D46-17CB-4911-B5F5-BD6D7F398835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BE9-9D02-4427-9CC9-5A8C93903D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63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6D46-17CB-4911-B5F5-BD6D7F398835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BE9-9D02-4427-9CC9-5A8C93903D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71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6D46-17CB-4911-B5F5-BD6D7F398835}" type="datetimeFigureOut">
              <a:rPr lang="en-AU" smtClean="0"/>
              <a:t>26/07/2022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91BE9-9D02-4427-9CC9-5A8C93903D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54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1" y="1453350"/>
            <a:ext cx="9445625" cy="278558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AU" altLang="en-US" sz="4400" b="1" dirty="0"/>
              <a:t>Carbon Offsets: The Problems with the Emissions Reduction Fund</a:t>
            </a:r>
            <a:br>
              <a:rPr lang="en-AU" altLang="en-US" sz="3200" b="1" i="1" dirty="0"/>
            </a:br>
            <a:br>
              <a:rPr lang="en-AU" altLang="en-US" sz="3200" b="1" i="1" dirty="0"/>
            </a:br>
            <a:br>
              <a:rPr lang="en-AU" altLang="en-US" sz="3200" b="1" i="1" dirty="0"/>
            </a:br>
            <a:r>
              <a:rPr lang="en-AU" altLang="en-US" sz="3200" dirty="0"/>
              <a:t>Prof Andrew Macintosh</a:t>
            </a:r>
            <a:br>
              <a:rPr lang="en-AU" altLang="en-US" sz="3200" dirty="0"/>
            </a:br>
            <a:r>
              <a:rPr lang="en-AU" altLang="en-US" sz="3200" dirty="0"/>
              <a:t>The Australian National University</a:t>
            </a:r>
            <a:endParaRPr lang="en-AU" altLang="en-US" sz="4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AU" b="1" dirty="0"/>
              <a:t>Problems with HIR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en-US" b="1" dirty="0"/>
              <a:t>Two main integrity problems with HIR </a:t>
            </a:r>
          </a:p>
          <a:p>
            <a:pPr marL="0" indent="0">
              <a:buNone/>
            </a:pPr>
            <a:r>
              <a:rPr lang="en-AU" altLang="en-US" b="1" dirty="0">
                <a:solidFill>
                  <a:srgbClr val="FF0000"/>
                </a:solidFill>
              </a:rPr>
              <a:t>Over-crediting</a:t>
            </a:r>
            <a:r>
              <a:rPr lang="en-AU" altLang="en-US" dirty="0"/>
              <a:t>: projects are being substantially over-credited because the model used to estimate tree growth assumes the areas have been substantially cleared (or &gt;95% reduction in tree/shrub cover by another means)</a:t>
            </a:r>
          </a:p>
          <a:p>
            <a:pPr marL="0" indent="0">
              <a:buNone/>
            </a:pPr>
            <a:r>
              <a:rPr lang="en-AU" altLang="en-US" b="1" dirty="0">
                <a:solidFill>
                  <a:srgbClr val="FF0000"/>
                </a:solidFill>
              </a:rPr>
              <a:t>Non-</a:t>
            </a:r>
            <a:r>
              <a:rPr lang="en-AU" altLang="en-US" b="1" dirty="0" err="1">
                <a:solidFill>
                  <a:srgbClr val="FF0000"/>
                </a:solidFill>
              </a:rPr>
              <a:t>additionality</a:t>
            </a:r>
            <a:r>
              <a:rPr lang="en-AU" altLang="en-US" dirty="0"/>
              <a:t>: where trees are regrowing, it is mostly due to rainfall, not the reduction in grazing pressure (i.e. it is not additional)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961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70134" cy="132556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AU" b="1" u="sng" dirty="0">
                <a:solidFill>
                  <a:srgbClr val="FF0000"/>
                </a:solidFill>
              </a:rPr>
              <a:t>Over-crediting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119" y="2023990"/>
            <a:ext cx="4657725" cy="4010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94400" y="1187153"/>
            <a:ext cx="2327564" cy="1422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8696036" y="1316947"/>
            <a:ext cx="277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/>
              <a:t>Yr</a:t>
            </a:r>
            <a:r>
              <a:rPr lang="en-AU" b="1" dirty="0"/>
              <a:t> 1 (start)</a:t>
            </a:r>
            <a:r>
              <a:rPr lang="en-AU" dirty="0"/>
              <a:t>: no mature trees/shrubs, biomass &lt;5% of Max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94400" y="3110511"/>
            <a:ext cx="2327564" cy="14224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5994400" y="5038335"/>
            <a:ext cx="2327564" cy="14224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696036" y="3192099"/>
            <a:ext cx="2774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Mid-age</a:t>
            </a:r>
            <a:r>
              <a:rPr lang="en-AU" dirty="0"/>
              <a:t>: even-aged (uniform) regeneration of trees and shrubs, with age of max growth 10-12.53 </a:t>
            </a:r>
            <a:r>
              <a:rPr lang="en-AU" dirty="0" err="1"/>
              <a:t>yrs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8696036" y="4928300"/>
            <a:ext cx="2774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Max</a:t>
            </a:r>
            <a:r>
              <a:rPr lang="en-AU" dirty="0"/>
              <a:t>: maximum biomass site can contain with native vegetation</a:t>
            </a:r>
          </a:p>
          <a:p>
            <a:r>
              <a:rPr lang="en-AU" dirty="0"/>
              <a:t>E.g. 160 tCO</a:t>
            </a:r>
            <a:r>
              <a:rPr lang="en-AU" baseline="-25000" dirty="0"/>
              <a:t>2 </a:t>
            </a:r>
            <a:r>
              <a:rPr lang="en-AU" dirty="0"/>
              <a:t>= made up of 16 25mx25m pixels, each with </a:t>
            </a:r>
            <a:r>
              <a:rPr lang="en-AU" dirty="0" err="1"/>
              <a:t>av</a:t>
            </a:r>
            <a:r>
              <a:rPr lang="en-AU" dirty="0"/>
              <a:t> max of 10 tCO</a:t>
            </a:r>
            <a:r>
              <a:rPr lang="en-AU" baseline="-25000" dirty="0"/>
              <a:t>2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6952211" y="2548593"/>
            <a:ext cx="411942" cy="6431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ight Arrow 14"/>
          <p:cNvSpPr/>
          <p:nvPr/>
        </p:nvSpPr>
        <p:spPr>
          <a:xfrm rot="5400000">
            <a:off x="6952211" y="4451631"/>
            <a:ext cx="411942" cy="6431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4804828" y="260511"/>
            <a:ext cx="5091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Area-based model = estimates tree growth (biomass accumulation) in 1 ha of plantings or regenerating native forests</a:t>
            </a:r>
          </a:p>
        </p:txBody>
      </p:sp>
    </p:spTree>
    <p:extLst>
      <p:ext uri="{BB962C8B-B14F-4D97-AF65-F5344CB8AC3E}">
        <p14:creationId xmlns:p14="http://schemas.microsoft.com/office/powerpoint/2010/main" val="78477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83760" y="679153"/>
            <a:ext cx="2327564" cy="1422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7807787" y="886313"/>
            <a:ext cx="365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Same principle – tree affected areas cover, say, 1,250 m</a:t>
            </a:r>
            <a:r>
              <a:rPr lang="en-AU" baseline="30000" dirty="0"/>
              <a:t>2</a:t>
            </a:r>
            <a:r>
              <a:rPr lang="en-AU" dirty="0"/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3600" y="2795550"/>
            <a:ext cx="2327564" cy="14224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4683760" y="4820507"/>
            <a:ext cx="2327564" cy="14224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7807787" y="5070042"/>
            <a:ext cx="277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Max biomass: was 160, now 160 – 5 – 5 – 5 – 5 = 140 tCO</a:t>
            </a:r>
            <a:r>
              <a:rPr lang="en-AU" baseline="-25000" dirty="0"/>
              <a:t>2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5641571" y="2196860"/>
            <a:ext cx="411942" cy="6431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ight Arrow 14"/>
          <p:cNvSpPr/>
          <p:nvPr/>
        </p:nvSpPr>
        <p:spPr>
          <a:xfrm rot="5400000">
            <a:off x="5641571" y="4197631"/>
            <a:ext cx="411942" cy="6431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98520" cy="305879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AU" b="1" dirty="0"/>
              <a:t>What if there are already mature trees on the site?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07787" y="1838656"/>
            <a:ext cx="365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Project activity (planting or regeneration of trees) cannot occur successfully in areas affected by mature trees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3732" y="3186869"/>
            <a:ext cx="3656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Valid application of model requires either: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removal of areas with mature trees;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reduction of max biomass in model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28" y="3506750"/>
            <a:ext cx="3505504" cy="2609314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4950922" y="1487953"/>
            <a:ext cx="142240" cy="22151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4851400" y="1397217"/>
            <a:ext cx="314960" cy="414555"/>
          </a:xfrm>
          <a:prstGeom prst="ellipse">
            <a:avLst/>
          </a:prstGeom>
          <a:solidFill>
            <a:srgbClr val="FFC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/>
          <p:cNvSpPr/>
          <p:nvPr/>
        </p:nvSpPr>
        <p:spPr>
          <a:xfrm>
            <a:off x="5308600" y="794924"/>
            <a:ext cx="314960" cy="414555"/>
          </a:xfrm>
          <a:prstGeom prst="ellipse">
            <a:avLst/>
          </a:prstGeom>
          <a:solidFill>
            <a:srgbClr val="FFC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6203373" y="1424101"/>
            <a:ext cx="314960" cy="414555"/>
          </a:xfrm>
          <a:prstGeom prst="ellipse">
            <a:avLst/>
          </a:prstGeom>
          <a:solidFill>
            <a:srgbClr val="FFC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/>
          <p:cNvSpPr/>
          <p:nvPr/>
        </p:nvSpPr>
        <p:spPr>
          <a:xfrm>
            <a:off x="6169141" y="881283"/>
            <a:ext cx="314960" cy="414555"/>
          </a:xfrm>
          <a:prstGeom prst="ellipse">
            <a:avLst/>
          </a:prstGeom>
          <a:solidFill>
            <a:srgbClr val="FFC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5-Point Star 24"/>
          <p:cNvSpPr/>
          <p:nvPr/>
        </p:nvSpPr>
        <p:spPr>
          <a:xfrm>
            <a:off x="5409103" y="886364"/>
            <a:ext cx="142240" cy="22151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5-Point Star 25"/>
          <p:cNvSpPr/>
          <p:nvPr/>
        </p:nvSpPr>
        <p:spPr>
          <a:xfrm>
            <a:off x="6269413" y="966346"/>
            <a:ext cx="142240" cy="22151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5-Point Star 26"/>
          <p:cNvSpPr/>
          <p:nvPr/>
        </p:nvSpPr>
        <p:spPr>
          <a:xfrm>
            <a:off x="6289733" y="1501752"/>
            <a:ext cx="142240" cy="22151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5-Point Star 27"/>
          <p:cNvSpPr/>
          <p:nvPr/>
        </p:nvSpPr>
        <p:spPr>
          <a:xfrm>
            <a:off x="6340533" y="3617554"/>
            <a:ext cx="142240" cy="22151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5-Point Star 28"/>
          <p:cNvSpPr/>
          <p:nvPr/>
        </p:nvSpPr>
        <p:spPr>
          <a:xfrm>
            <a:off x="6238933" y="3076112"/>
            <a:ext cx="142240" cy="22151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5-Point Star 29"/>
          <p:cNvSpPr/>
          <p:nvPr/>
        </p:nvSpPr>
        <p:spPr>
          <a:xfrm>
            <a:off x="5383703" y="3076112"/>
            <a:ext cx="142240" cy="22151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5-Point Star 30"/>
          <p:cNvSpPr/>
          <p:nvPr/>
        </p:nvSpPr>
        <p:spPr>
          <a:xfrm>
            <a:off x="4922520" y="3695316"/>
            <a:ext cx="142240" cy="22151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6253076" y="3527698"/>
            <a:ext cx="314960" cy="414555"/>
          </a:xfrm>
          <a:prstGeom prst="ellipse">
            <a:avLst/>
          </a:prstGeom>
          <a:solidFill>
            <a:srgbClr val="FFC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/>
          <p:cNvSpPr/>
          <p:nvPr/>
        </p:nvSpPr>
        <p:spPr>
          <a:xfrm>
            <a:off x="6150264" y="3004311"/>
            <a:ext cx="314960" cy="414555"/>
          </a:xfrm>
          <a:prstGeom prst="ellipse">
            <a:avLst/>
          </a:prstGeom>
          <a:solidFill>
            <a:srgbClr val="FFC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/>
          <p:cNvSpPr/>
          <p:nvPr/>
        </p:nvSpPr>
        <p:spPr>
          <a:xfrm>
            <a:off x="5308600" y="2979591"/>
            <a:ext cx="314960" cy="414555"/>
          </a:xfrm>
          <a:prstGeom prst="ellipse">
            <a:avLst/>
          </a:prstGeom>
          <a:solidFill>
            <a:srgbClr val="FFC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/>
          <p:cNvSpPr/>
          <p:nvPr/>
        </p:nvSpPr>
        <p:spPr>
          <a:xfrm>
            <a:off x="4851400" y="3598795"/>
            <a:ext cx="314960" cy="414555"/>
          </a:xfrm>
          <a:prstGeom prst="ellipse">
            <a:avLst/>
          </a:prstGeom>
          <a:solidFill>
            <a:srgbClr val="FFC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/>
          <p:cNvSpPr/>
          <p:nvPr/>
        </p:nvSpPr>
        <p:spPr>
          <a:xfrm>
            <a:off x="6289733" y="5528776"/>
            <a:ext cx="314960" cy="414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6183053" y="4953390"/>
            <a:ext cx="314960" cy="414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/>
          <p:cNvSpPr/>
          <p:nvPr/>
        </p:nvSpPr>
        <p:spPr>
          <a:xfrm>
            <a:off x="5272405" y="4958605"/>
            <a:ext cx="314960" cy="414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/>
          <p:cNvSpPr/>
          <p:nvPr/>
        </p:nvSpPr>
        <p:spPr>
          <a:xfrm>
            <a:off x="4851400" y="5578817"/>
            <a:ext cx="314960" cy="414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00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AU" b="1" dirty="0"/>
              <a:t>What is happening?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For Environmental Plantings Method</a:t>
            </a:r>
            <a:r>
              <a:rPr lang="en-AU" dirty="0"/>
              <a:t>: proponents must exclude areas containing mature trees from credited areas</a:t>
            </a:r>
          </a:p>
          <a:p>
            <a:r>
              <a:rPr lang="en-AU" dirty="0">
                <a:solidFill>
                  <a:srgbClr val="FF0000"/>
                </a:solidFill>
              </a:rPr>
              <a:t>For HIR</a:t>
            </a:r>
            <a:r>
              <a:rPr lang="en-AU" dirty="0"/>
              <a:t>: proponents allowed to include areas with mature trees and no changes in model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Result = proponents of HIR projects are receiving ACCUs to grow trees that were already there when the projects started!</a:t>
            </a:r>
          </a:p>
        </p:txBody>
      </p:sp>
    </p:spTree>
    <p:extLst>
      <p:ext uri="{BB962C8B-B14F-4D97-AF65-F5344CB8AC3E}">
        <p14:creationId xmlns:p14="http://schemas.microsoft.com/office/powerpoint/2010/main" val="423654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HIR </a:t>
            </a:r>
            <a:r>
              <a:rPr lang="en-AU" b="1" dirty="0" err="1">
                <a:solidFill>
                  <a:srgbClr val="FF0000"/>
                </a:solidFill>
              </a:rPr>
              <a:t>additionality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4462"/>
            <a:ext cx="10515600" cy="358205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AU" dirty="0"/>
              <a:t>Most projects claiming they are regenerating native forests by reducing grazing pressure</a:t>
            </a:r>
          </a:p>
          <a:p>
            <a:r>
              <a:rPr lang="en-AU" dirty="0"/>
              <a:t>Science suggests grazing has relatively limited impact on tree/shrub cover in rangeland areas </a:t>
            </a:r>
          </a:p>
          <a:p>
            <a:pPr lvl="1"/>
            <a:r>
              <a:rPr lang="en-AU" dirty="0"/>
              <a:t>Affects ground cover and biodiversity but limited impact on tree/shrub cover</a:t>
            </a:r>
          </a:p>
          <a:p>
            <a:pPr lvl="1"/>
            <a:r>
              <a:rPr lang="en-AU" dirty="0"/>
              <a:t>Certainly extremely rare (if not impossible) for grazing to reduce woody biomass by &gt;95% over significant areas</a:t>
            </a:r>
          </a:p>
          <a:p>
            <a:r>
              <a:rPr lang="en-AU" dirty="0"/>
              <a:t>Rain-drought cycle is the primary driver of tree/shrub cover changes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450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981200" y="629920"/>
            <a:ext cx="8229600" cy="5496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en-US" sz="4000" b="1" dirty="0"/>
              <a:t>Bourke (NSW)</a:t>
            </a:r>
          </a:p>
          <a:p>
            <a:pPr marL="0" indent="0">
              <a:buNone/>
            </a:pPr>
            <a:endParaRPr lang="en-AU" altLang="en-US" sz="3600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3F1345-FA8D-49CE-8B4D-F1316BF707D8}" type="slidenum">
              <a:rPr lang="en-AU" altLang="en-US" sz="10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AU" altLang="en-US" sz="1000">
              <a:solidFill>
                <a:schemeClr val="bg1"/>
              </a:solidFill>
            </a:endParaRPr>
          </a:p>
        </p:txBody>
      </p:sp>
      <p:pic>
        <p:nvPicPr>
          <p:cNvPr id="5120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2" y="1731280"/>
            <a:ext cx="9329657" cy="462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8610600" y="1950720"/>
            <a:ext cx="0" cy="3119121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03342" y="1503010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Projects start</a:t>
            </a:r>
          </a:p>
        </p:txBody>
      </p:sp>
    </p:spTree>
    <p:extLst>
      <p:ext uri="{BB962C8B-B14F-4D97-AF65-F5344CB8AC3E}">
        <p14:creationId xmlns:p14="http://schemas.microsoft.com/office/powerpoint/2010/main" val="82853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1981200" y="629785"/>
            <a:ext cx="8229600" cy="5496378"/>
          </a:xfrm>
        </p:spPr>
        <p:txBody>
          <a:bodyPr/>
          <a:lstStyle/>
          <a:p>
            <a:pPr marL="0" indent="0">
              <a:buNone/>
            </a:pPr>
            <a:r>
              <a:rPr lang="en-AU" altLang="en-US" sz="4000" b="1" dirty="0"/>
              <a:t>Cobar (NSW)</a:t>
            </a:r>
          </a:p>
          <a:p>
            <a:pPr marL="0" indent="0">
              <a:buNone/>
            </a:pPr>
            <a:endParaRPr lang="en-AU" altLang="en-US" dirty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A3FC70-9327-4D89-BA33-839A3FE82FF5}" type="slidenum">
              <a:rPr lang="en-AU" altLang="en-US" sz="10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AU" altLang="en-US" sz="1000">
              <a:solidFill>
                <a:schemeClr val="bg1"/>
              </a:solidFill>
            </a:endParaRPr>
          </a:p>
        </p:txBody>
      </p:sp>
      <p:pic>
        <p:nvPicPr>
          <p:cNvPr id="522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2" y="1677410"/>
            <a:ext cx="9762206" cy="45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8828600" y="1920442"/>
            <a:ext cx="0" cy="3119121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42459" y="1454562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Projects start</a:t>
            </a:r>
          </a:p>
        </p:txBody>
      </p:sp>
    </p:spTree>
    <p:extLst>
      <p:ext uri="{BB962C8B-B14F-4D97-AF65-F5344CB8AC3E}">
        <p14:creationId xmlns:p14="http://schemas.microsoft.com/office/powerpoint/2010/main" val="1868080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018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AU" b="1" dirty="0"/>
              <a:t>Root Cause – bad governance and a lack of transparency </a:t>
            </a:r>
          </a:p>
        </p:txBody>
      </p:sp>
    </p:spTree>
    <p:extLst>
      <p:ext uri="{BB962C8B-B14F-4D97-AF65-F5344CB8AC3E}">
        <p14:creationId xmlns:p14="http://schemas.microsoft.com/office/powerpoint/2010/main" val="53079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AU" altLang="en-US" b="1" dirty="0"/>
              <a:t>Carbon offset markets are ‘special’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AU" altLang="en-US" dirty="0">
                <a:solidFill>
                  <a:srgbClr val="FF0000"/>
                </a:solidFill>
              </a:rPr>
              <a:t>Normal market: </a:t>
            </a:r>
            <a:r>
              <a:rPr lang="en-AU" altLang="en-US" dirty="0"/>
              <a:t>buyer cares about quality, and sellers differentiate on basis of quality – means there is incentives to maintain quality</a:t>
            </a:r>
          </a:p>
          <a:p>
            <a:r>
              <a:rPr lang="en-AU" altLang="en-US" dirty="0">
                <a:solidFill>
                  <a:srgbClr val="FF0000"/>
                </a:solidFill>
              </a:rPr>
              <a:t>Carbon market:</a:t>
            </a:r>
            <a:r>
              <a:rPr lang="en-AU" altLang="en-US" dirty="0"/>
              <a:t> most buyers do not care about quality, sellers generally do not care about quality – means elevated importance of rule makers &amp; regulators as </a:t>
            </a:r>
            <a:r>
              <a:rPr lang="en-AU" altLang="en-US" u="sng" dirty="0"/>
              <a:t>guardians of integrity</a:t>
            </a:r>
          </a:p>
          <a:p>
            <a:r>
              <a:rPr lang="en-AU" altLang="en-US" dirty="0"/>
              <a:t>Role of rule makers &amp; regulators made more important by complexity – very hard for 3</a:t>
            </a:r>
            <a:r>
              <a:rPr lang="en-AU" altLang="en-US" baseline="30000" dirty="0"/>
              <a:t>rd</a:t>
            </a:r>
            <a:r>
              <a:rPr lang="en-AU" altLang="en-US" dirty="0"/>
              <a:t> parties to evaluate and track integrity of offsets</a:t>
            </a:r>
          </a:p>
          <a:p>
            <a:r>
              <a:rPr lang="en-AU" altLang="en-US" dirty="0"/>
              <a:t>Result = need strict separation of powers, radical transparency and processes to involve 3</a:t>
            </a:r>
            <a:r>
              <a:rPr lang="en-AU" altLang="en-US" baseline="30000" dirty="0"/>
              <a:t>rd</a:t>
            </a:r>
            <a:r>
              <a:rPr lang="en-AU" altLang="en-US" dirty="0"/>
              <a:t> parties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AC3496-E74F-40FF-AE9F-20AE12204D58}" type="slidenum">
              <a:rPr lang="en-AU" altLang="en-US" smtClean="0">
                <a:solidFill>
                  <a:schemeClr val="bg1"/>
                </a:solidFill>
              </a:rPr>
              <a:pPr/>
              <a:t>18</a:t>
            </a:fld>
            <a:endParaRPr lang="en-AU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60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AU" b="1" dirty="0"/>
              <a:t>ERF governance structures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Strict separation of powers/roles: </a:t>
            </a:r>
            <a:r>
              <a:rPr lang="en-AU" dirty="0">
                <a:solidFill>
                  <a:srgbClr val="FF0000"/>
                </a:solidFill>
              </a:rPr>
              <a:t>NO</a:t>
            </a:r>
          </a:p>
          <a:p>
            <a:pPr lvl="1"/>
            <a:r>
              <a:rPr lang="en-AU" dirty="0"/>
              <a:t>Clean Energy Regulation is the Rule maker, Regulator and Government buyer, and it staffs the Rule assessor </a:t>
            </a:r>
          </a:p>
          <a:p>
            <a:r>
              <a:rPr lang="en-AU" dirty="0"/>
              <a:t>Transparency: </a:t>
            </a:r>
            <a:r>
              <a:rPr lang="en-AU" dirty="0">
                <a:solidFill>
                  <a:srgbClr val="FF0000"/>
                </a:solidFill>
              </a:rPr>
              <a:t>NO</a:t>
            </a:r>
          </a:p>
          <a:p>
            <a:pPr lvl="1"/>
            <a:r>
              <a:rPr lang="en-AU" dirty="0"/>
              <a:t>Location of projects is published but not credited areas</a:t>
            </a:r>
          </a:p>
          <a:p>
            <a:pPr lvl="1"/>
            <a:r>
              <a:rPr lang="en-AU" dirty="0"/>
              <a:t>Offset reports – not published </a:t>
            </a:r>
          </a:p>
          <a:p>
            <a:pPr lvl="1"/>
            <a:r>
              <a:rPr lang="en-AU" dirty="0"/>
              <a:t>Audit reports – not published </a:t>
            </a:r>
          </a:p>
          <a:p>
            <a:pPr lvl="1"/>
            <a:r>
              <a:rPr lang="en-AU" dirty="0"/>
              <a:t>Abatement estimation assumptions – not published </a:t>
            </a:r>
          </a:p>
          <a:p>
            <a:r>
              <a:rPr lang="en-AU" dirty="0"/>
              <a:t>3</a:t>
            </a:r>
            <a:r>
              <a:rPr lang="en-AU" baseline="30000" dirty="0"/>
              <a:t>rd</a:t>
            </a:r>
            <a:r>
              <a:rPr lang="en-AU" dirty="0"/>
              <a:t> party involvement: </a:t>
            </a:r>
            <a:r>
              <a:rPr lang="en-AU" dirty="0">
                <a:solidFill>
                  <a:srgbClr val="FF0000"/>
                </a:solidFill>
              </a:rPr>
              <a:t>NO</a:t>
            </a:r>
          </a:p>
          <a:p>
            <a:pPr lvl="1"/>
            <a:r>
              <a:rPr lang="en-AU" dirty="0"/>
              <a:t>3</a:t>
            </a:r>
            <a:r>
              <a:rPr lang="en-AU" baseline="30000" dirty="0"/>
              <a:t>rd</a:t>
            </a:r>
            <a:r>
              <a:rPr lang="en-AU" dirty="0"/>
              <a:t> parties given limited or no access to rule making</a:t>
            </a:r>
          </a:p>
          <a:p>
            <a:pPr lvl="1"/>
            <a:r>
              <a:rPr lang="en-AU" dirty="0"/>
              <a:t>No third party appeals</a:t>
            </a:r>
          </a:p>
          <a:p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5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AU" b="1" dirty="0"/>
              <a:t>Fundamental rule of carbon offsets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469"/>
            <a:ext cx="10515600" cy="373632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AU" dirty="0"/>
              <a:t>Carbon offsets are a </a:t>
            </a:r>
            <a:r>
              <a:rPr lang="en-AU" u="sng" dirty="0"/>
              <a:t>high risk environmental instrument</a:t>
            </a:r>
            <a:r>
              <a:rPr lang="en-AU" dirty="0"/>
              <a:t>: </a:t>
            </a:r>
          </a:p>
          <a:p>
            <a:pPr lvl="1"/>
            <a:r>
              <a:rPr lang="en-AU" dirty="0"/>
              <a:t>Easy to get it wrong and issue low integrity credits because estimating abatement relative to a counterfactual is hard</a:t>
            </a:r>
          </a:p>
          <a:p>
            <a:pPr lvl="1"/>
            <a:r>
              <a:rPr lang="en-AU" dirty="0"/>
              <a:t>If credits have low integrity and they are used by polluters to offset emissions, it increases emissions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Consequence = only issue carbon offsets where </a:t>
            </a:r>
            <a:r>
              <a:rPr lang="en-AU" u="sng" dirty="0"/>
              <a:t>high confidence</a:t>
            </a:r>
            <a:r>
              <a:rPr lang="en-AU" dirty="0"/>
              <a:t> they represent real and additional abatement</a:t>
            </a:r>
          </a:p>
        </p:txBody>
      </p:sp>
    </p:spTree>
    <p:extLst>
      <p:ext uri="{BB962C8B-B14F-4D97-AF65-F5344CB8AC3E}">
        <p14:creationId xmlns:p14="http://schemas.microsoft.com/office/powerpoint/2010/main" val="284614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AU" b="1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AU" dirty="0"/>
              <a:t>ERF is broken – bad rules, bad implementation and bad governance</a:t>
            </a:r>
          </a:p>
          <a:p>
            <a:r>
              <a:rPr lang="en-AU" dirty="0"/>
              <a:t>New Government needs to intervene to ensure the ERF has integrity</a:t>
            </a:r>
          </a:p>
          <a:p>
            <a:r>
              <a:rPr lang="en-AU" dirty="0"/>
              <a:t>The transition to integrity is going to be rough – vested interests are going to pay a price </a:t>
            </a:r>
          </a:p>
          <a:p>
            <a:r>
              <a:rPr lang="en-AU" dirty="0"/>
              <a:t>There is a need for a price cap in the Safeguard Mechanism to shield polluters from the impacts of the transition to integrity</a:t>
            </a:r>
          </a:p>
        </p:txBody>
      </p:sp>
    </p:spTree>
    <p:extLst>
      <p:ext uri="{BB962C8B-B14F-4D97-AF65-F5344CB8AC3E}">
        <p14:creationId xmlns:p14="http://schemas.microsoft.com/office/powerpoint/2010/main" val="184353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AU" b="1" dirty="0"/>
              <a:t>What went wrong with the ERF?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3693"/>
            <a:ext cx="10515600" cy="403327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AU" dirty="0"/>
              <a:t>Majority of credits being issued do not represent real and additional abatement</a:t>
            </a:r>
          </a:p>
          <a:p>
            <a:pPr marL="0" indent="0">
              <a:buNone/>
            </a:pPr>
            <a:endParaRPr lang="en-AU" dirty="0"/>
          </a:p>
          <a:p>
            <a:pPr lvl="1"/>
            <a:r>
              <a:rPr lang="en-AU" b="1" dirty="0">
                <a:solidFill>
                  <a:srgbClr val="FF0000"/>
                </a:solidFill>
              </a:rPr>
              <a:t>Proximate cause </a:t>
            </a:r>
            <a:r>
              <a:rPr lang="en-AU" dirty="0"/>
              <a:t>= </a:t>
            </a:r>
            <a:r>
              <a:rPr lang="en-AU" u="sng" dirty="0"/>
              <a:t>bad rules</a:t>
            </a:r>
            <a:r>
              <a:rPr lang="en-AU" dirty="0"/>
              <a:t> governing project eligibility and abatement estimation (bad methods) + </a:t>
            </a:r>
            <a:r>
              <a:rPr lang="en-AU" u="sng" dirty="0"/>
              <a:t>poor interpretation/implementation</a:t>
            </a:r>
            <a:r>
              <a:rPr lang="en-AU" dirty="0"/>
              <a:t> by Clean Energy Regulator</a:t>
            </a:r>
          </a:p>
          <a:p>
            <a:pPr marL="457200" lvl="1" indent="0">
              <a:buNone/>
            </a:pPr>
            <a:endParaRPr lang="en-AU" dirty="0"/>
          </a:p>
          <a:p>
            <a:pPr lvl="1"/>
            <a:r>
              <a:rPr lang="en-AU" b="1" dirty="0">
                <a:solidFill>
                  <a:srgbClr val="FF0000"/>
                </a:solidFill>
              </a:rPr>
              <a:t>Root cause </a:t>
            </a:r>
            <a:r>
              <a:rPr lang="en-AU" dirty="0"/>
              <a:t>= </a:t>
            </a:r>
            <a:r>
              <a:rPr lang="en-AU" u="sng" dirty="0"/>
              <a:t>poor governance</a:t>
            </a:r>
            <a:r>
              <a:rPr lang="en-AU" dirty="0"/>
              <a:t> and a </a:t>
            </a:r>
            <a:r>
              <a:rPr lang="en-AU" u="sng" dirty="0"/>
              <a:t>lack of transparency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089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018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AU" b="1" dirty="0"/>
              <a:t>Proximate Cause – bad methods and bad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35857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AU" b="1" dirty="0"/>
              <a:t>The Big Three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3415"/>
            <a:ext cx="10515600" cy="34093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AU" dirty="0"/>
              <a:t>ERF dominated by three project types:</a:t>
            </a:r>
          </a:p>
          <a:p>
            <a:pPr lvl="1">
              <a:defRPr/>
            </a:pPr>
            <a:r>
              <a:rPr lang="en-AU" dirty="0">
                <a:solidFill>
                  <a:srgbClr val="FF0000"/>
                </a:solidFill>
              </a:rPr>
              <a:t>Avoided deforestation </a:t>
            </a:r>
            <a:r>
              <a:rPr lang="en-AU" dirty="0"/>
              <a:t>in western NSW = ~22% of issued ACCUs</a:t>
            </a:r>
          </a:p>
          <a:p>
            <a:pPr lvl="1">
              <a:defRPr/>
            </a:pPr>
            <a:r>
              <a:rPr lang="en-AU" dirty="0">
                <a:solidFill>
                  <a:srgbClr val="FF0000"/>
                </a:solidFill>
              </a:rPr>
              <a:t>HIR</a:t>
            </a:r>
            <a:r>
              <a:rPr lang="en-AU" dirty="0"/>
              <a:t> = ~27% of issued ACCUs</a:t>
            </a:r>
          </a:p>
          <a:p>
            <a:pPr lvl="1">
              <a:defRPr/>
            </a:pPr>
            <a:r>
              <a:rPr lang="en-AU" dirty="0">
                <a:solidFill>
                  <a:srgbClr val="FF0000"/>
                </a:solidFill>
              </a:rPr>
              <a:t>Landfill gas </a:t>
            </a:r>
            <a:r>
              <a:rPr lang="en-AU" dirty="0"/>
              <a:t>= ~27% of issued ACCUs</a:t>
            </a:r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AU" dirty="0"/>
              <a:t>77% of the program comes from the big three</a:t>
            </a:r>
          </a:p>
          <a:p>
            <a:pPr>
              <a:defRPr/>
            </a:pPr>
            <a:r>
              <a:rPr lang="en-AU" dirty="0"/>
              <a:t>Major integrity problems with all three</a:t>
            </a:r>
          </a:p>
        </p:txBody>
      </p:sp>
    </p:spTree>
    <p:extLst>
      <p:ext uri="{BB962C8B-B14F-4D97-AF65-F5344CB8AC3E}">
        <p14:creationId xmlns:p14="http://schemas.microsoft.com/office/powerpoint/2010/main" val="161393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428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AU" b="1" dirty="0"/>
              <a:t>Avoided deforestation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7245"/>
            <a:ext cx="10515600" cy="45053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AU" dirty="0"/>
              <a:t>Allows landholders in western New South Wales to get ACCUs for </a:t>
            </a:r>
            <a:r>
              <a:rPr lang="en-AU" dirty="0">
                <a:solidFill>
                  <a:srgbClr val="FF0000"/>
                </a:solidFill>
              </a:rPr>
              <a:t>not clearing native forests</a:t>
            </a:r>
            <a:r>
              <a:rPr lang="en-AU" dirty="0"/>
              <a:t> </a:t>
            </a:r>
          </a:p>
          <a:p>
            <a:r>
              <a:rPr lang="en-AU" dirty="0"/>
              <a:t>Based on assumption that landholders who applied for and received a specific type of clearing permit would use them within 15 years</a:t>
            </a:r>
          </a:p>
          <a:p>
            <a:r>
              <a:rPr lang="en-AU" dirty="0"/>
              <a:t> Problem – clearing permits were substantially over-allocated, authorising clearing of substantially more forests than would ever have been cleared, particularly within 15 years </a:t>
            </a:r>
          </a:p>
          <a:p>
            <a:r>
              <a:rPr lang="en-AU" dirty="0"/>
              <a:t>Risk = </a:t>
            </a:r>
            <a:r>
              <a:rPr lang="en-AU" dirty="0">
                <a:solidFill>
                  <a:srgbClr val="FF0000"/>
                </a:solidFill>
              </a:rPr>
              <a:t>proponents would get ACCUs for not clearing forests they were never going to clear</a:t>
            </a:r>
          </a:p>
        </p:txBody>
      </p:sp>
    </p:spTree>
    <p:extLst>
      <p:ext uri="{BB962C8B-B14F-4D97-AF65-F5344CB8AC3E}">
        <p14:creationId xmlns:p14="http://schemas.microsoft.com/office/powerpoint/2010/main" val="410437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1690688"/>
            <a:ext cx="6591300" cy="4633912"/>
          </a:xfrm>
        </p:spPr>
      </p:pic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1A87EC-B3BC-40EE-B20F-16C3CF0975A8}" type="slidenum">
              <a:rPr lang="en-AU" altLang="en-US" sz="10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AU" altLang="en-US" sz="100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49451"/>
            <a:ext cx="10515600" cy="1241237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AU" altLang="en-US" sz="3200" b="1" dirty="0"/>
              <a:t>What does the evidence suggest?</a:t>
            </a:r>
            <a:br>
              <a:rPr lang="en-AU" altLang="en-US" sz="2400" dirty="0"/>
            </a:br>
            <a:r>
              <a:rPr lang="en-AU" altLang="en-US" sz="2200" b="1" u="sng" dirty="0"/>
              <a:t>Required increase in historic clearing rate to clear credited forests in 15 years </a:t>
            </a:r>
          </a:p>
        </p:txBody>
      </p:sp>
    </p:spTree>
    <p:extLst>
      <p:ext uri="{BB962C8B-B14F-4D97-AF65-F5344CB8AC3E}">
        <p14:creationId xmlns:p14="http://schemas.microsoft.com/office/powerpoint/2010/main" val="319394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AU" altLang="en-US" b="1" dirty="0"/>
              <a:t>Human-induced Regeneration (HIR)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altLang="en-US" dirty="0"/>
              <a:t>Allows landholders to earn ACCUs for </a:t>
            </a:r>
            <a:r>
              <a:rPr lang="en-AU" altLang="en-US" dirty="0">
                <a:solidFill>
                  <a:srgbClr val="FF0000"/>
                </a:solidFill>
              </a:rPr>
              <a:t>regenerating native forests</a:t>
            </a:r>
          </a:p>
          <a:p>
            <a:r>
              <a:rPr lang="en-AU" altLang="en-US" dirty="0"/>
              <a:t>Originally intended this would occur in areas that were </a:t>
            </a:r>
            <a:r>
              <a:rPr lang="en-AU" altLang="en-US" u="sng" dirty="0"/>
              <a:t>previously cleared</a:t>
            </a:r>
            <a:r>
              <a:rPr lang="en-AU" altLang="en-US" dirty="0"/>
              <a:t> – </a:t>
            </a:r>
            <a:r>
              <a:rPr lang="en-AU" altLang="en-US" dirty="0">
                <a:solidFill>
                  <a:srgbClr val="00B050"/>
                </a:solidFill>
              </a:rPr>
              <a:t>a good idea</a:t>
            </a:r>
          </a:p>
          <a:p>
            <a:r>
              <a:rPr lang="en-AU" altLang="en-US" dirty="0"/>
              <a:t>Most projects actually set up in semi-arid and arid rangeland areas that have </a:t>
            </a:r>
            <a:r>
              <a:rPr lang="en-AU" altLang="en-US" u="sng" dirty="0"/>
              <a:t>not been comprehensively cleared</a:t>
            </a:r>
            <a:r>
              <a:rPr lang="en-AU" altLang="en-US" dirty="0"/>
              <a:t> – </a:t>
            </a:r>
            <a:r>
              <a:rPr lang="en-AU" altLang="en-US" dirty="0">
                <a:solidFill>
                  <a:srgbClr val="7030A0"/>
                </a:solidFill>
              </a:rPr>
              <a:t>a bad idea </a:t>
            </a:r>
          </a:p>
          <a:p>
            <a:r>
              <a:rPr lang="en-AU" altLang="en-US" dirty="0">
                <a:solidFill>
                  <a:srgbClr val="FF0000"/>
                </a:solidFill>
              </a:rPr>
              <a:t>Most projects are trying to regenerate native forests in largely uncleared remnant native vegetation, purely by reducing grazing pressure from livestock and feral animals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E550E7-49BA-4B27-8F29-901914568A44}" type="slidenum">
              <a:rPr lang="en-AU" altLang="en-US" sz="10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AU" alt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8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Content Placeholder 5" descr="Map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5" y="800101"/>
            <a:ext cx="9101138" cy="5553075"/>
          </a:xfrm>
        </p:spPr>
      </p:pic>
      <p:sp>
        <p:nvSpPr>
          <p:cNvPr id="49155" name="TextBox 44"/>
          <p:cNvSpPr txBox="1">
            <a:spLocks noChangeArrowheads="1"/>
          </p:cNvSpPr>
          <p:nvPr/>
        </p:nvSpPr>
        <p:spPr bwMode="auto">
          <a:xfrm>
            <a:off x="6813550" y="5983289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2013</a:t>
            </a:r>
            <a:endParaRPr lang="en-AU" altLang="en-US" sz="1800"/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524000" y="800101"/>
            <a:ext cx="9144000" cy="5580063"/>
            <a:chOff x="0" y="778928"/>
            <a:chExt cx="9144000" cy="5579049"/>
          </a:xfrm>
        </p:grpSpPr>
        <p:pic>
          <p:nvPicPr>
            <p:cNvPr id="49186" name="Picture 7" descr="Map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8928"/>
              <a:ext cx="9144000" cy="557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87" name="TextBox 41"/>
            <p:cNvSpPr txBox="1">
              <a:spLocks noChangeArrowheads="1"/>
            </p:cNvSpPr>
            <p:nvPr/>
          </p:nvSpPr>
          <p:spPr bwMode="auto">
            <a:xfrm>
              <a:off x="5303244" y="5983667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2014</a:t>
              </a:r>
              <a:endParaRPr lang="en-AU" altLang="en-US" sz="1800"/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1524000" y="800101"/>
            <a:ext cx="9144000" cy="5580063"/>
            <a:chOff x="0" y="778928"/>
            <a:chExt cx="9144000" cy="5579049"/>
          </a:xfrm>
        </p:grpSpPr>
        <p:pic>
          <p:nvPicPr>
            <p:cNvPr id="49184" name="Picture 9" descr="Map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8928"/>
              <a:ext cx="9144000" cy="557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85" name="TextBox 39"/>
            <p:cNvSpPr txBox="1">
              <a:spLocks noChangeArrowheads="1"/>
            </p:cNvSpPr>
            <p:nvPr/>
          </p:nvSpPr>
          <p:spPr bwMode="auto">
            <a:xfrm>
              <a:off x="5295359" y="5983667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2015</a:t>
              </a:r>
              <a:endParaRPr lang="en-AU" altLang="en-US" sz="1800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524000" y="800101"/>
            <a:ext cx="9144000" cy="5580063"/>
            <a:chOff x="0" y="778928"/>
            <a:chExt cx="9144000" cy="5579049"/>
          </a:xfrm>
        </p:grpSpPr>
        <p:pic>
          <p:nvPicPr>
            <p:cNvPr id="49182" name="Picture 11" descr="Map&#10;&#10;Description automatically generat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8928"/>
              <a:ext cx="9144000" cy="557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83" name="TextBox 37"/>
            <p:cNvSpPr txBox="1">
              <a:spLocks noChangeArrowheads="1"/>
            </p:cNvSpPr>
            <p:nvPr/>
          </p:nvSpPr>
          <p:spPr bwMode="auto">
            <a:xfrm>
              <a:off x="5297767" y="5983667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2016</a:t>
              </a:r>
              <a:endParaRPr lang="en-AU" altLang="en-US" sz="1800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524000" y="800101"/>
            <a:ext cx="9144000" cy="5580063"/>
            <a:chOff x="0" y="778928"/>
            <a:chExt cx="9144000" cy="5579049"/>
          </a:xfrm>
        </p:grpSpPr>
        <p:pic>
          <p:nvPicPr>
            <p:cNvPr id="49180" name="Picture 13" descr="Map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8928"/>
              <a:ext cx="9144000" cy="557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81" name="TextBox 35"/>
            <p:cNvSpPr txBox="1">
              <a:spLocks noChangeArrowheads="1"/>
            </p:cNvSpPr>
            <p:nvPr/>
          </p:nvSpPr>
          <p:spPr bwMode="auto">
            <a:xfrm>
              <a:off x="5297767" y="5983667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2017</a:t>
              </a:r>
              <a:endParaRPr lang="en-AU" altLang="en-US" sz="1800"/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524000" y="800101"/>
            <a:ext cx="9144000" cy="5580063"/>
            <a:chOff x="0" y="778928"/>
            <a:chExt cx="9144000" cy="5581538"/>
          </a:xfrm>
        </p:grpSpPr>
        <p:pic>
          <p:nvPicPr>
            <p:cNvPr id="49178" name="Picture 15" descr="Map&#10;&#10;Description automatically generat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8928"/>
              <a:ext cx="9144000" cy="557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9" name="TextBox 33"/>
            <p:cNvSpPr txBox="1">
              <a:spLocks noChangeArrowheads="1"/>
            </p:cNvSpPr>
            <p:nvPr/>
          </p:nvSpPr>
          <p:spPr bwMode="auto">
            <a:xfrm>
              <a:off x="5297767" y="5991134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2018</a:t>
              </a:r>
              <a:endParaRPr lang="en-AU" altLang="en-US" sz="1800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524000" y="800101"/>
            <a:ext cx="9144000" cy="5580063"/>
            <a:chOff x="0" y="778928"/>
            <a:chExt cx="9144000" cy="5579049"/>
          </a:xfrm>
        </p:grpSpPr>
        <p:pic>
          <p:nvPicPr>
            <p:cNvPr id="49176" name="Picture 17" descr="Map&#10;&#10;Description automatically generat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8928"/>
              <a:ext cx="9144000" cy="557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7" name="TextBox 31"/>
            <p:cNvSpPr txBox="1">
              <a:spLocks noChangeArrowheads="1"/>
            </p:cNvSpPr>
            <p:nvPr/>
          </p:nvSpPr>
          <p:spPr bwMode="auto">
            <a:xfrm>
              <a:off x="5289882" y="5983667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2019</a:t>
              </a:r>
              <a:endParaRPr lang="en-AU" altLang="en-US" sz="1800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524000" y="800101"/>
            <a:ext cx="9144000" cy="5580063"/>
            <a:chOff x="0" y="778928"/>
            <a:chExt cx="9144000" cy="5579049"/>
          </a:xfrm>
        </p:grpSpPr>
        <p:pic>
          <p:nvPicPr>
            <p:cNvPr id="49174" name="Picture 19" descr="Map&#10;&#10;Description automatically generat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8928"/>
              <a:ext cx="9144000" cy="557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5" name="TextBox 25"/>
            <p:cNvSpPr txBox="1">
              <a:spLocks noChangeArrowheads="1"/>
            </p:cNvSpPr>
            <p:nvPr/>
          </p:nvSpPr>
          <p:spPr bwMode="auto">
            <a:xfrm>
              <a:off x="5292080" y="5983667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2020</a:t>
              </a:r>
              <a:endParaRPr lang="en-AU" altLang="en-US" sz="1800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524000" y="800101"/>
            <a:ext cx="9144000" cy="5580063"/>
            <a:chOff x="0" y="778928"/>
            <a:chExt cx="9144000" cy="5579049"/>
          </a:xfrm>
        </p:grpSpPr>
        <p:pic>
          <p:nvPicPr>
            <p:cNvPr id="49172" name="Picture 21" descr="Map&#10;&#10;Description automatically generat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8928"/>
              <a:ext cx="9144000" cy="557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3" name="TextBox 22"/>
            <p:cNvSpPr txBox="1">
              <a:spLocks noChangeArrowheads="1"/>
            </p:cNvSpPr>
            <p:nvPr/>
          </p:nvSpPr>
          <p:spPr bwMode="auto">
            <a:xfrm>
              <a:off x="5290981" y="5983667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2021</a:t>
              </a:r>
              <a:endParaRPr lang="en-AU" altLang="en-US" sz="1800"/>
            </a:p>
          </p:txBody>
        </p:sp>
      </p:grpSp>
      <p:pic>
        <p:nvPicPr>
          <p:cNvPr id="49164" name="Picture 4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" b="2579"/>
          <a:stretch>
            <a:fillRect/>
          </a:stretch>
        </p:blipFill>
        <p:spPr bwMode="auto">
          <a:xfrm>
            <a:off x="1631951" y="5189538"/>
            <a:ext cx="11334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4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11906" r="74133" b="71262"/>
          <a:stretch>
            <a:fillRect/>
          </a:stretch>
        </p:blipFill>
        <p:spPr bwMode="auto">
          <a:xfrm>
            <a:off x="1631950" y="6242050"/>
            <a:ext cx="171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6" name="TextBox 49"/>
          <p:cNvSpPr txBox="1">
            <a:spLocks noChangeArrowheads="1"/>
          </p:cNvSpPr>
          <p:nvPr/>
        </p:nvSpPr>
        <p:spPr bwMode="auto">
          <a:xfrm>
            <a:off x="1558926" y="4908550"/>
            <a:ext cx="1838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ERF project areas</a:t>
            </a:r>
            <a:endParaRPr lang="en-AU" altLang="en-US" sz="1600"/>
          </a:p>
        </p:txBody>
      </p:sp>
      <p:sp>
        <p:nvSpPr>
          <p:cNvPr id="49167" name="TextBox 50"/>
          <p:cNvSpPr txBox="1">
            <a:spLocks noChangeArrowheads="1"/>
          </p:cNvSpPr>
          <p:nvPr/>
        </p:nvSpPr>
        <p:spPr bwMode="auto">
          <a:xfrm>
            <a:off x="1550988" y="5976939"/>
            <a:ext cx="3001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Native vegetation cover (NVIS)</a:t>
            </a:r>
            <a:endParaRPr lang="en-AU" altLang="en-US" sz="1600"/>
          </a:p>
        </p:txBody>
      </p:sp>
      <p:sp>
        <p:nvSpPr>
          <p:cNvPr id="52" name="TextBox 51"/>
          <p:cNvSpPr txBox="1"/>
          <p:nvPr/>
        </p:nvSpPr>
        <p:spPr>
          <a:xfrm>
            <a:off x="1773239" y="6192838"/>
            <a:ext cx="115448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Native vegetation</a:t>
            </a:r>
            <a:endParaRPr lang="en-AU" sz="1050" dirty="0"/>
          </a:p>
        </p:txBody>
      </p:sp>
      <p:sp>
        <p:nvSpPr>
          <p:cNvPr id="53" name="TextBox 52"/>
          <p:cNvSpPr txBox="1"/>
          <p:nvPr/>
        </p:nvSpPr>
        <p:spPr>
          <a:xfrm>
            <a:off x="1766888" y="6369050"/>
            <a:ext cx="156324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Cleared (MVG 25 and 29)</a:t>
            </a:r>
            <a:endParaRPr lang="en-AU" sz="1050" dirty="0"/>
          </a:p>
        </p:txBody>
      </p:sp>
      <p:sp>
        <p:nvSpPr>
          <p:cNvPr id="49170" name="TextBox 54"/>
          <p:cNvSpPr txBox="1">
            <a:spLocks noChangeArrowheads="1"/>
          </p:cNvSpPr>
          <p:nvPr/>
        </p:nvSpPr>
        <p:spPr bwMode="auto">
          <a:xfrm>
            <a:off x="1631951" y="6615113"/>
            <a:ext cx="4670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1000"/>
              <a:t>Sources: </a:t>
            </a:r>
            <a:r>
              <a:rPr lang="en-AU" altLang="en-US" sz="900"/>
              <a:t>https://data.gov.au/data/dataset/erf_project_mapping </a:t>
            </a:r>
          </a:p>
        </p:txBody>
      </p:sp>
      <p:sp>
        <p:nvSpPr>
          <p:cNvPr id="49171" name="TextBox 56"/>
          <p:cNvSpPr txBox="1">
            <a:spLocks noChangeArrowheads="1"/>
          </p:cNvSpPr>
          <p:nvPr/>
        </p:nvSpPr>
        <p:spPr bwMode="auto">
          <a:xfrm>
            <a:off x="4964114" y="6629400"/>
            <a:ext cx="73802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800"/>
              <a:t>https://www.awe.gov.au/agriculture-land/land/native-vegetation/national-vegetation-information-system/data-products</a:t>
            </a:r>
          </a:p>
        </p:txBody>
      </p:sp>
    </p:spTree>
    <p:extLst>
      <p:ext uri="{BB962C8B-B14F-4D97-AF65-F5344CB8AC3E}">
        <p14:creationId xmlns:p14="http://schemas.microsoft.com/office/powerpoint/2010/main" val="19959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1091</Words>
  <Application>Microsoft Office PowerPoint</Application>
  <PresentationFormat>Widescreen</PresentationFormat>
  <Paragraphs>109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Office Theme</vt:lpstr>
      <vt:lpstr>Carbon Offsets: The Problems with the Emissions Reduction Fund   Prof Andrew Macintosh The Australian National University</vt:lpstr>
      <vt:lpstr>Fundamental rule of carbon offsets </vt:lpstr>
      <vt:lpstr>What went wrong with the ERF?</vt:lpstr>
      <vt:lpstr>Proximate Cause – bad methods and bad implementation</vt:lpstr>
      <vt:lpstr>The Big Three</vt:lpstr>
      <vt:lpstr>Avoided deforestation</vt:lpstr>
      <vt:lpstr>What does the evidence suggest? Required increase in historic clearing rate to clear credited forests in 15 years </vt:lpstr>
      <vt:lpstr>Human-induced Regeneration (HIR)</vt:lpstr>
      <vt:lpstr>PowerPoint Presentation</vt:lpstr>
      <vt:lpstr>Problems with HIR </vt:lpstr>
      <vt:lpstr>Over-crediting</vt:lpstr>
      <vt:lpstr>What if there are already mature trees on the site? </vt:lpstr>
      <vt:lpstr>What is happening?</vt:lpstr>
      <vt:lpstr>HIR additionality</vt:lpstr>
      <vt:lpstr>PowerPoint Presentation</vt:lpstr>
      <vt:lpstr>PowerPoint Presentation</vt:lpstr>
      <vt:lpstr>Root Cause – bad governance and a lack of transparency </vt:lpstr>
      <vt:lpstr>Carbon offset markets are ‘special’</vt:lpstr>
      <vt:lpstr>ERF governance structures </vt:lpstr>
      <vt:lpstr>Conclusion </vt:lpstr>
    </vt:vector>
  </TitlesOfParts>
  <Company>The Australian National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Emissions Reduction Fund (ERF)</dc:title>
  <dc:creator>Andrew Macintosh</dc:creator>
  <cp:lastModifiedBy>Ray Peck</cp:lastModifiedBy>
  <cp:revision>25</cp:revision>
  <dcterms:created xsi:type="dcterms:W3CDTF">2022-04-08T05:30:24Z</dcterms:created>
  <dcterms:modified xsi:type="dcterms:W3CDTF">2022-07-26T05:03:12Z</dcterms:modified>
</cp:coreProperties>
</file>